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0" r:id="rId4"/>
    <p:sldId id="258" r:id="rId5"/>
  </p:sldIdLst>
  <p:sldSz cx="12192000" cy="6858000"/>
  <p:notesSz cx="6858000" cy="994568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21E64-997E-36A7-BBBE-24EF69DC0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5289E04-321A-47DF-7BF3-D84BD401AD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D802AC-AF48-7169-A1EC-02EB4ED17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CE0C95-99BE-BEBA-998F-E36484994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BE26EA-7C7F-80BA-45F7-E90F8A235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53589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0209D-3421-7F7A-E799-219E1EE0C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153C953-4336-246B-B1B1-A2D74497E9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215DAB-D490-F96F-7DA8-66C7C6296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C525EA-44FE-6E3C-5A05-5945D5F5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744DE7-61A9-9346-443D-6B7563D9F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7711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F2431F3-A332-5BE5-B9E3-261AA864BA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0024D3-D3E4-19E1-C931-47A8F1E2D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55E098-26E1-84B1-B719-29575FB4D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E4170B-90F5-3005-9E21-4741247F4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1E8D28-A9B2-8654-975E-14B5263AB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47828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690DED-D34A-2E53-FAA7-C839818A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6B7E01-2D1D-6F4C-319F-389104102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DC9AA1-1C1C-070A-A19C-64774F241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988DC9-0E39-DDBF-B6B2-91819468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EF4966-8562-55BF-557D-7A88EAD94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700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780C4D-9BFE-BFC4-8347-9D2F0D04E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F00911-EF66-F3E2-3EC8-D86E49CFA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0C8B2A-ACA7-8600-6087-38904889E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6B728B-9C4A-2316-BA95-D457B3DFA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A1A9F0-E0F3-EAA2-2F6C-574254AA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85754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4F65CA-7A65-DCF6-8EFA-780E0FD3A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D3A91B-E596-E506-575B-53E587483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75329D-AD12-7307-287E-0724498A2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C8656E4-4600-4A53-74C1-B94773D9D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90F555-AB5A-67E5-1E07-59FB667D8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CE40B25-B588-3707-704B-B6A5E3C3C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3098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43E74F-BC9D-162A-4A4F-0940E6039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C7E4E8-F0C9-A6CA-59DA-B102E5B38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F9D3A28-787C-A737-D804-B355E2EB8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086F7D9-17B6-E614-A414-F036E17D5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D287DA3-4C79-D027-84B2-D987E3596F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2915FC1-AE5B-25AF-D60E-09B6501A7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2D3AB18-CE6A-461E-EFD9-E67ED3486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5E7D943-057A-8ACC-5BD6-855019435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894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825DC6-DBB8-6C7A-0368-1C55B326E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3000848-8EEE-5C6A-9E2B-DA469682F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3990A28-B834-FB17-1FA7-924581C3A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4749EAF-9D3D-DB86-8AED-8BC18910D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0592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E72719-2D44-10C5-2846-93CD37E56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BE61773-88A2-EC2D-A02B-07C5547C5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849AFA-2C91-FB11-CF65-A300AFF9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94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7333D6-C5C9-F8AE-D4E9-D3FB18867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899CCC-FA21-7573-F6A3-57484F27A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60F0086-1916-6B3E-5C96-AB9A972CF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7359DD8-A4A7-FE44-C307-9D26689A6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48D5784-1607-E6E8-F52B-64163BE69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EB5EC49-650D-1400-29FF-833F476C4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41093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D54405-593A-F4DB-199C-7F7953082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AD0E517-9A3A-7B10-E349-85046663C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A8C88CF-991B-6394-B6BE-44502F5431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55226E-381F-6032-E0B4-152BCF24A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369CE57-1878-4E4E-14F9-9CF6D4FEA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9655E7-05C0-31F6-DA74-9102A464E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0052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34A1765-2A23-BBB2-2F55-BE2A91251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52D5D6-3255-1C7C-2DAF-705FC2F99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B7EE80-E1AE-71E9-F12A-6C11B36080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AF9805-7AF8-4C45-B2F7-EFF84F47B513}" type="datetimeFigureOut">
              <a:rPr lang="de-AT" smtClean="0"/>
              <a:t>24.05.2026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EC2D61-8C2E-DF49-C116-232300D16A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67844B-DB89-80F3-4FA7-68541714CF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31EDE6-2DE4-4A37-82ED-93FB9A413C4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3470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1394A17-9E0A-9DF4-F5B5-5E96155404EE}"/>
              </a:ext>
            </a:extLst>
          </p:cNvPr>
          <p:cNvSpPr txBox="1"/>
          <p:nvPr/>
        </p:nvSpPr>
        <p:spPr>
          <a:xfrm>
            <a:off x="392853" y="5461630"/>
            <a:ext cx="1104539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3000" b="1" dirty="0">
                <a:solidFill>
                  <a:schemeClr val="accent1"/>
                </a:solidFill>
              </a:rPr>
              <a:t>Wie eine Friedenspolitik mit friedlichen Mittel aussehen kann?</a:t>
            </a:r>
          </a:p>
          <a:p>
            <a:r>
              <a:rPr lang="de-AT" sz="2600" b="1" dirty="0">
                <a:solidFill>
                  <a:schemeClr val="accent1"/>
                </a:solidFill>
              </a:rPr>
              <a:t>Thomas Roithner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AC3A264-DB22-31CA-3111-C268E1C65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96" b="15062"/>
          <a:stretch>
            <a:fillRect/>
          </a:stretch>
        </p:blipFill>
        <p:spPr>
          <a:xfrm>
            <a:off x="0" y="-426720"/>
            <a:ext cx="12192000" cy="565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66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3544396D-252D-BEC9-18DF-C00C075E5B83}"/>
              </a:ext>
            </a:extLst>
          </p:cNvPr>
          <p:cNvSpPr txBox="1"/>
          <p:nvPr/>
        </p:nvSpPr>
        <p:spPr>
          <a:xfrm>
            <a:off x="2229183" y="199754"/>
            <a:ext cx="37448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200" dirty="0"/>
              <a:t>i</a:t>
            </a:r>
            <a:r>
              <a:rPr lang="de-AT" sz="2200"/>
              <a:t>mmerwährende </a:t>
            </a:r>
            <a:r>
              <a:rPr lang="de-AT" sz="2200" dirty="0"/>
              <a:t>Neutralität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D64EA86-B08D-30DE-8C0C-B02797BD411D}"/>
              </a:ext>
            </a:extLst>
          </p:cNvPr>
          <p:cNvSpPr txBox="1"/>
          <p:nvPr/>
        </p:nvSpPr>
        <p:spPr>
          <a:xfrm>
            <a:off x="6992463" y="199754"/>
            <a:ext cx="27921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200" dirty="0"/>
              <a:t>Gewaltverbot stärken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37CE2D7-424E-C081-2865-E71342344E65}"/>
              </a:ext>
            </a:extLst>
          </p:cNvPr>
          <p:cNvSpPr txBox="1"/>
          <p:nvPr/>
        </p:nvSpPr>
        <p:spPr>
          <a:xfrm>
            <a:off x="9302417" y="3044279"/>
            <a:ext cx="17110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200" dirty="0"/>
              <a:t>Globale </a:t>
            </a:r>
          </a:p>
          <a:p>
            <a:r>
              <a:rPr lang="de-AT" sz="2200" dirty="0"/>
              <a:t>Außenpolitik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B3912C2-E9E9-9135-B6AC-613CC4E740CF}"/>
              </a:ext>
            </a:extLst>
          </p:cNvPr>
          <p:cNvSpPr txBox="1"/>
          <p:nvPr/>
        </p:nvSpPr>
        <p:spPr>
          <a:xfrm>
            <a:off x="6725723" y="6246665"/>
            <a:ext cx="30588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200" dirty="0"/>
              <a:t>menschliche Sicherheit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0A8B5F6-4491-D946-5799-86E947048050}"/>
              </a:ext>
            </a:extLst>
          </p:cNvPr>
          <p:cNvSpPr txBox="1"/>
          <p:nvPr/>
        </p:nvSpPr>
        <p:spPr>
          <a:xfrm>
            <a:off x="2616198" y="6246665"/>
            <a:ext cx="34798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200" dirty="0"/>
              <a:t>„</a:t>
            </a:r>
            <a:r>
              <a:rPr lang="de-AT" sz="2200" dirty="0" err="1"/>
              <a:t>whole</a:t>
            </a:r>
            <a:r>
              <a:rPr lang="de-AT" sz="2200" dirty="0"/>
              <a:t> </a:t>
            </a:r>
            <a:r>
              <a:rPr lang="de-AT" sz="2200" dirty="0" err="1"/>
              <a:t>of</a:t>
            </a:r>
            <a:r>
              <a:rPr lang="de-AT" sz="2200" dirty="0"/>
              <a:t> </a:t>
            </a:r>
            <a:r>
              <a:rPr lang="de-AT" sz="2200" dirty="0" err="1"/>
              <a:t>society</a:t>
            </a:r>
            <a:r>
              <a:rPr lang="de-AT" sz="2200" dirty="0"/>
              <a:t>“-Ansatz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73F3DDA-8263-F7F4-F51E-01E22ED2C204}"/>
              </a:ext>
            </a:extLst>
          </p:cNvPr>
          <p:cNvSpPr txBox="1"/>
          <p:nvPr/>
        </p:nvSpPr>
        <p:spPr>
          <a:xfrm>
            <a:off x="1016000" y="2967334"/>
            <a:ext cx="19507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200" dirty="0"/>
              <a:t>Institutioneller </a:t>
            </a:r>
          </a:p>
          <a:p>
            <a:r>
              <a:rPr lang="de-AT" sz="2200" dirty="0"/>
              <a:t>Pluralismus </a:t>
            </a:r>
          </a:p>
          <a:p>
            <a:r>
              <a:rPr lang="de-AT" sz="2200" dirty="0"/>
              <a:t>in Europa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2F07033-2AA5-B569-5FF3-F7E46FCD60AF}"/>
              </a:ext>
            </a:extLst>
          </p:cNvPr>
          <p:cNvSpPr/>
          <p:nvPr/>
        </p:nvSpPr>
        <p:spPr>
          <a:xfrm>
            <a:off x="4343400" y="2717800"/>
            <a:ext cx="3505199" cy="1357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200" b="1" dirty="0">
                <a:solidFill>
                  <a:schemeClr val="accent1"/>
                </a:solidFill>
              </a:rPr>
              <a:t>Politisches Fundament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0B2CF15-A235-71BF-D483-B215D2B8CBE8}"/>
              </a:ext>
            </a:extLst>
          </p:cNvPr>
          <p:cNvSpPr txBox="1"/>
          <p:nvPr/>
        </p:nvSpPr>
        <p:spPr>
          <a:xfrm rot="16200000">
            <a:off x="-576428" y="5365124"/>
            <a:ext cx="2135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Thomas Roithner, 2026</a:t>
            </a:r>
          </a:p>
        </p:txBody>
      </p:sp>
      <p:sp>
        <p:nvSpPr>
          <p:cNvPr id="2" name="Sechseck 1">
            <a:extLst>
              <a:ext uri="{FF2B5EF4-FFF2-40B4-BE49-F238E27FC236}">
                <a16:creationId xmlns:a16="http://schemas.microsoft.com/office/drawing/2014/main" id="{D30D1523-8C5B-BF47-36CD-7995EE370B94}"/>
              </a:ext>
            </a:extLst>
          </p:cNvPr>
          <p:cNvSpPr/>
          <p:nvPr/>
        </p:nvSpPr>
        <p:spPr>
          <a:xfrm>
            <a:off x="3242733" y="897466"/>
            <a:ext cx="5621867" cy="5020733"/>
          </a:xfrm>
          <a:prstGeom prst="hexagon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25422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1DCABD-44DE-2573-4A67-66FF582DF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AA23398-BF1B-702C-B0A8-3242A76AEE3A}"/>
              </a:ext>
            </a:extLst>
          </p:cNvPr>
          <p:cNvSpPr txBox="1"/>
          <p:nvPr/>
        </p:nvSpPr>
        <p:spPr>
          <a:xfrm>
            <a:off x="3450684" y="289556"/>
            <a:ext cx="14381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200" dirty="0"/>
              <a:t>Abrüstung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A6AC2C3-7BA4-BEA0-44E1-F27A8A2D1BE7}"/>
              </a:ext>
            </a:extLst>
          </p:cNvPr>
          <p:cNvSpPr txBox="1"/>
          <p:nvPr/>
        </p:nvSpPr>
        <p:spPr>
          <a:xfrm>
            <a:off x="6809829" y="289557"/>
            <a:ext cx="26205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200" dirty="0"/>
              <a:t>Friedensvermittlung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0207092-36F0-D6A8-4364-7C241D1208D7}"/>
              </a:ext>
            </a:extLst>
          </p:cNvPr>
          <p:cNvSpPr txBox="1"/>
          <p:nvPr/>
        </p:nvSpPr>
        <p:spPr>
          <a:xfrm>
            <a:off x="1014029" y="3051658"/>
            <a:ext cx="20392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200" dirty="0"/>
              <a:t>Klimapolitik ist </a:t>
            </a:r>
          </a:p>
          <a:p>
            <a:r>
              <a:rPr lang="de-AT" sz="2200" dirty="0"/>
              <a:t>Friedenspolitik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10894A3-03B8-1A35-C322-51F2BEC90B1C}"/>
              </a:ext>
            </a:extLst>
          </p:cNvPr>
          <p:cNvSpPr txBox="1"/>
          <p:nvPr/>
        </p:nvSpPr>
        <p:spPr>
          <a:xfrm>
            <a:off x="2394919" y="6137556"/>
            <a:ext cx="33658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200" dirty="0"/>
              <a:t>Zivile Konfliktbearbeitung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D966DBE-0525-8DE8-10D2-7CBEA5216A04}"/>
              </a:ext>
            </a:extLst>
          </p:cNvPr>
          <p:cNvSpPr txBox="1"/>
          <p:nvPr/>
        </p:nvSpPr>
        <p:spPr>
          <a:xfrm>
            <a:off x="6809829" y="6152313"/>
            <a:ext cx="378424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200" dirty="0"/>
              <a:t>Zivile Krisenprävention, VSBM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B6411DF-BD43-4215-D336-70C44733ABDD}"/>
              </a:ext>
            </a:extLst>
          </p:cNvPr>
          <p:cNvSpPr txBox="1"/>
          <p:nvPr/>
        </p:nvSpPr>
        <p:spPr>
          <a:xfrm>
            <a:off x="9228079" y="3051658"/>
            <a:ext cx="20789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200" dirty="0"/>
              <a:t>Feminist and </a:t>
            </a:r>
          </a:p>
          <a:p>
            <a:r>
              <a:rPr lang="de-AT" sz="2200" dirty="0"/>
              <a:t>Inclusive Peace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137CC3F-1DBF-EBF6-ADF5-0C3C749143A3}"/>
              </a:ext>
            </a:extLst>
          </p:cNvPr>
          <p:cNvSpPr/>
          <p:nvPr/>
        </p:nvSpPr>
        <p:spPr>
          <a:xfrm>
            <a:off x="4228132" y="2717800"/>
            <a:ext cx="3651069" cy="1357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200" b="1" dirty="0">
                <a:solidFill>
                  <a:schemeClr val="accent1"/>
                </a:solidFill>
              </a:rPr>
              <a:t>Friedenspolitische Schwerpunkte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6A3A68B-E032-BB38-D240-3A05EB3D451F}"/>
              </a:ext>
            </a:extLst>
          </p:cNvPr>
          <p:cNvSpPr txBox="1"/>
          <p:nvPr/>
        </p:nvSpPr>
        <p:spPr>
          <a:xfrm rot="16200000">
            <a:off x="-576428" y="5365124"/>
            <a:ext cx="2135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Thomas Roithner, 2026</a:t>
            </a:r>
          </a:p>
        </p:txBody>
      </p:sp>
      <p:sp>
        <p:nvSpPr>
          <p:cNvPr id="4" name="Sechseck 3">
            <a:extLst>
              <a:ext uri="{FF2B5EF4-FFF2-40B4-BE49-F238E27FC236}">
                <a16:creationId xmlns:a16="http://schemas.microsoft.com/office/drawing/2014/main" id="{20027CBA-DD5A-B63D-8757-DD7EA50ACC7C}"/>
              </a:ext>
            </a:extLst>
          </p:cNvPr>
          <p:cNvSpPr/>
          <p:nvPr/>
        </p:nvSpPr>
        <p:spPr>
          <a:xfrm>
            <a:off x="3242733" y="897466"/>
            <a:ext cx="5621867" cy="5020733"/>
          </a:xfrm>
          <a:prstGeom prst="hexagon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69582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uppieren 50">
            <a:extLst>
              <a:ext uri="{FF2B5EF4-FFF2-40B4-BE49-F238E27FC236}">
                <a16:creationId xmlns:a16="http://schemas.microsoft.com/office/drawing/2014/main" id="{2B7640FB-1123-5D47-413C-7C58032F16F8}"/>
              </a:ext>
            </a:extLst>
          </p:cNvPr>
          <p:cNvGrpSpPr>
            <a:grpSpLocks/>
          </p:cNvGrpSpPr>
          <p:nvPr/>
        </p:nvGrpSpPr>
        <p:grpSpPr>
          <a:xfrm>
            <a:off x="1838691" y="354584"/>
            <a:ext cx="8514619" cy="5846787"/>
            <a:chOff x="4033906" y="-2798020"/>
            <a:chExt cx="3881340" cy="9233989"/>
          </a:xfrm>
        </p:grpSpPr>
        <p:grpSp>
          <p:nvGrpSpPr>
            <p:cNvPr id="23" name="Gruppieren 22">
              <a:extLst>
                <a:ext uri="{FF2B5EF4-FFF2-40B4-BE49-F238E27FC236}">
                  <a16:creationId xmlns:a16="http://schemas.microsoft.com/office/drawing/2014/main" id="{63678552-FAB2-A5DA-B399-86F8652B8172}"/>
                </a:ext>
              </a:extLst>
            </p:cNvPr>
            <p:cNvGrpSpPr/>
            <p:nvPr/>
          </p:nvGrpSpPr>
          <p:grpSpPr>
            <a:xfrm>
              <a:off x="4033908" y="4889270"/>
              <a:ext cx="3881337" cy="1546699"/>
              <a:chOff x="6527260" y="1882301"/>
              <a:chExt cx="3881337" cy="1546699"/>
            </a:xfrm>
          </p:grpSpPr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1479004B-E9AB-0D84-8328-2C34B245C4D3}"/>
                  </a:ext>
                </a:extLst>
              </p:cNvPr>
              <p:cNvGrpSpPr/>
              <p:nvPr/>
            </p:nvGrpSpPr>
            <p:grpSpPr>
              <a:xfrm>
                <a:off x="6527260" y="2655651"/>
                <a:ext cx="3881337" cy="773349"/>
                <a:chOff x="6527260" y="2655651"/>
                <a:chExt cx="3881337" cy="773349"/>
              </a:xfrm>
            </p:grpSpPr>
            <p:cxnSp>
              <p:nvCxnSpPr>
                <p:cNvPr id="8" name="Gerader Verbinder 7">
                  <a:extLst>
                    <a:ext uri="{FF2B5EF4-FFF2-40B4-BE49-F238E27FC236}">
                      <a16:creationId xmlns:a16="http://schemas.microsoft.com/office/drawing/2014/main" id="{4ADFC161-756E-2D97-D0F7-2F0E9AEAA9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1660" y="3429000"/>
                  <a:ext cx="2052536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Gerader Verbinder 10">
                  <a:extLst>
                    <a:ext uri="{FF2B5EF4-FFF2-40B4-BE49-F238E27FC236}">
                      <a16:creationId xmlns:a16="http://schemas.microsoft.com/office/drawing/2014/main" id="{063EFAF9-8C11-FA26-B055-D6DE829513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494196" y="2723745"/>
                  <a:ext cx="914401" cy="705255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Gerader Verbinder 11">
                  <a:extLst>
                    <a:ext uri="{FF2B5EF4-FFF2-40B4-BE49-F238E27FC236}">
                      <a16:creationId xmlns:a16="http://schemas.microsoft.com/office/drawing/2014/main" id="{40545812-23B9-97E3-E626-646DACFC63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527260" y="2655651"/>
                  <a:ext cx="914401" cy="773349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uppieren 16">
                <a:extLst>
                  <a:ext uri="{FF2B5EF4-FFF2-40B4-BE49-F238E27FC236}">
                    <a16:creationId xmlns:a16="http://schemas.microsoft.com/office/drawing/2014/main" id="{8D5422F7-B908-ADB9-0F40-DED4539278B1}"/>
                  </a:ext>
                </a:extLst>
              </p:cNvPr>
              <p:cNvGrpSpPr/>
              <p:nvPr/>
            </p:nvGrpSpPr>
            <p:grpSpPr>
              <a:xfrm flipV="1">
                <a:off x="6527260" y="1882301"/>
                <a:ext cx="3881337" cy="841444"/>
                <a:chOff x="6679660" y="2739956"/>
                <a:chExt cx="3881337" cy="841444"/>
              </a:xfrm>
            </p:grpSpPr>
            <p:cxnSp>
              <p:nvCxnSpPr>
                <p:cNvPr id="14" name="Gerader Verbinder 13">
                  <a:extLst>
                    <a:ext uri="{FF2B5EF4-FFF2-40B4-BE49-F238E27FC236}">
                      <a16:creationId xmlns:a16="http://schemas.microsoft.com/office/drawing/2014/main" id="{2DD6B742-E347-2F25-A757-341A2A903A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4060" y="3581400"/>
                  <a:ext cx="2052536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Gerader Verbinder 14">
                  <a:extLst>
                    <a:ext uri="{FF2B5EF4-FFF2-40B4-BE49-F238E27FC236}">
                      <a16:creationId xmlns:a16="http://schemas.microsoft.com/office/drawing/2014/main" id="{D3377A2A-5BC8-6135-338B-EFD2F56643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46596" y="2739956"/>
                  <a:ext cx="914401" cy="841444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Gerader Verbinder 15">
                  <a:extLst>
                    <a:ext uri="{FF2B5EF4-FFF2-40B4-BE49-F238E27FC236}">
                      <a16:creationId xmlns:a16="http://schemas.microsoft.com/office/drawing/2014/main" id="{9B39CF54-E7C0-4850-7828-967AAD5810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679660" y="2808051"/>
                  <a:ext cx="914401" cy="773349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9176323-25DC-591F-BAA5-22F10ACAA09D}"/>
                </a:ext>
              </a:extLst>
            </p:cNvPr>
            <p:cNvGrpSpPr/>
            <p:nvPr/>
          </p:nvGrpSpPr>
          <p:grpSpPr>
            <a:xfrm>
              <a:off x="4863642" y="1286320"/>
              <a:ext cx="2205392" cy="1165758"/>
              <a:chOff x="7023978" y="-529310"/>
              <a:chExt cx="2940523" cy="1554332"/>
            </a:xfrm>
          </p:grpSpPr>
          <p:grpSp>
            <p:nvGrpSpPr>
              <p:cNvPr id="26" name="Gruppieren 25">
                <a:extLst>
                  <a:ext uri="{FF2B5EF4-FFF2-40B4-BE49-F238E27FC236}">
                    <a16:creationId xmlns:a16="http://schemas.microsoft.com/office/drawing/2014/main" id="{6BCBFB0F-2C6A-D135-A08D-0BF4C2848336}"/>
                  </a:ext>
                </a:extLst>
              </p:cNvPr>
              <p:cNvGrpSpPr/>
              <p:nvPr/>
            </p:nvGrpSpPr>
            <p:grpSpPr>
              <a:xfrm>
                <a:off x="7023978" y="509463"/>
                <a:ext cx="2940523" cy="515559"/>
                <a:chOff x="7023978" y="509463"/>
                <a:chExt cx="2940523" cy="515559"/>
              </a:xfrm>
            </p:grpSpPr>
            <p:cxnSp>
              <p:nvCxnSpPr>
                <p:cNvPr id="31" name="Gerader Verbinder 30">
                  <a:extLst>
                    <a:ext uri="{FF2B5EF4-FFF2-40B4-BE49-F238E27FC236}">
                      <a16:creationId xmlns:a16="http://schemas.microsoft.com/office/drawing/2014/main" id="{A1469CCB-AF9A-91D5-D92F-5B1E0BF030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5479" y="1025020"/>
                  <a:ext cx="1540225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Gerader Verbinder 31">
                  <a:extLst>
                    <a:ext uri="{FF2B5EF4-FFF2-40B4-BE49-F238E27FC236}">
                      <a16:creationId xmlns:a16="http://schemas.microsoft.com/office/drawing/2014/main" id="{A1803BFC-A84B-A0F7-4C39-300688BAC0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265704" y="509463"/>
                  <a:ext cx="698797" cy="515557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Gerader Verbinder 32">
                  <a:extLst>
                    <a:ext uri="{FF2B5EF4-FFF2-40B4-BE49-F238E27FC236}">
                      <a16:creationId xmlns:a16="http://schemas.microsoft.com/office/drawing/2014/main" id="{AA39ECEB-DAF2-81A6-72DD-F978DE3675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023978" y="509467"/>
                  <a:ext cx="696990" cy="515555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Gruppieren 26">
                <a:extLst>
                  <a:ext uri="{FF2B5EF4-FFF2-40B4-BE49-F238E27FC236}">
                    <a16:creationId xmlns:a16="http://schemas.microsoft.com/office/drawing/2014/main" id="{42A3215E-A0B7-8836-D38A-6E89A9456888}"/>
                  </a:ext>
                </a:extLst>
              </p:cNvPr>
              <p:cNvGrpSpPr/>
              <p:nvPr/>
            </p:nvGrpSpPr>
            <p:grpSpPr>
              <a:xfrm flipV="1">
                <a:off x="7023978" y="-529310"/>
                <a:ext cx="2940523" cy="1038773"/>
                <a:chOff x="7176378" y="4954238"/>
                <a:chExt cx="2940523" cy="1038773"/>
              </a:xfrm>
            </p:grpSpPr>
            <p:cxnSp>
              <p:nvCxnSpPr>
                <p:cNvPr id="28" name="Gerader Verbinder 27">
                  <a:extLst>
                    <a:ext uri="{FF2B5EF4-FFF2-40B4-BE49-F238E27FC236}">
                      <a16:creationId xmlns:a16="http://schemas.microsoft.com/office/drawing/2014/main" id="{2040094A-E5BC-132E-C74D-3FDFC669E4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917609" y="5985361"/>
                  <a:ext cx="1442733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Gerader Verbinder 28">
                  <a:extLst>
                    <a:ext uri="{FF2B5EF4-FFF2-40B4-BE49-F238E27FC236}">
                      <a16:creationId xmlns:a16="http://schemas.microsoft.com/office/drawing/2014/main" id="{7C030BA7-4837-F524-77FB-74B5D800C4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342" y="4954238"/>
                  <a:ext cx="756559" cy="1031124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Gerader Verbinder 29">
                  <a:extLst>
                    <a:ext uri="{FF2B5EF4-FFF2-40B4-BE49-F238E27FC236}">
                      <a16:creationId xmlns:a16="http://schemas.microsoft.com/office/drawing/2014/main" id="{A2D18EE0-A9E1-14D6-E871-3315920E10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176378" y="4954238"/>
                  <a:ext cx="741231" cy="1038773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35" name="Gerader Verbinder 34">
              <a:extLst>
                <a:ext uri="{FF2B5EF4-FFF2-40B4-BE49-F238E27FC236}">
                  <a16:creationId xmlns:a16="http://schemas.microsoft.com/office/drawing/2014/main" id="{4C9D3713-32BF-14DC-6773-EBF6BE8634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8307" y="-2798020"/>
              <a:ext cx="1027181" cy="92339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r Verbinder 36">
              <a:extLst>
                <a:ext uri="{FF2B5EF4-FFF2-40B4-BE49-F238E27FC236}">
                  <a16:creationId xmlns:a16="http://schemas.microsoft.com/office/drawing/2014/main" id="{82E1F620-BE08-4657-1A06-877B91D84799}"/>
                </a:ext>
              </a:extLst>
            </p:cNvPr>
            <p:cNvCxnSpPr>
              <a:cxnSpLocks/>
            </p:cNvCxnSpPr>
            <p:nvPr/>
          </p:nvCxnSpPr>
          <p:spPr>
            <a:xfrm>
              <a:off x="5974576" y="-2798020"/>
              <a:ext cx="1026268" cy="92339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r Verbinder 38">
              <a:extLst>
                <a:ext uri="{FF2B5EF4-FFF2-40B4-BE49-F238E27FC236}">
                  <a16:creationId xmlns:a16="http://schemas.microsoft.com/office/drawing/2014/main" id="{46B013C6-B3C5-6DED-7F90-C4BC29B8A1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33906" y="-2798020"/>
              <a:ext cx="1941582" cy="84606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r Verbinder 40">
              <a:extLst>
                <a:ext uri="{FF2B5EF4-FFF2-40B4-BE49-F238E27FC236}">
                  <a16:creationId xmlns:a16="http://schemas.microsoft.com/office/drawing/2014/main" id="{84CB386E-5BBA-0C86-3689-4B37AE06853D}"/>
                </a:ext>
              </a:extLst>
            </p:cNvPr>
            <p:cNvCxnSpPr>
              <a:cxnSpLocks/>
            </p:cNvCxnSpPr>
            <p:nvPr/>
          </p:nvCxnSpPr>
          <p:spPr>
            <a:xfrm>
              <a:off x="5974576" y="-2798020"/>
              <a:ext cx="1940670" cy="852873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E91CE66E-5970-BF26-F713-065902AFA9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8306" y="-2798020"/>
              <a:ext cx="1026270" cy="7687289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r Verbinder 44">
              <a:extLst>
                <a:ext uri="{FF2B5EF4-FFF2-40B4-BE49-F238E27FC236}">
                  <a16:creationId xmlns:a16="http://schemas.microsoft.com/office/drawing/2014/main" id="{889236B5-B416-B087-E63E-1A678BFF7E5D}"/>
                </a:ext>
              </a:extLst>
            </p:cNvPr>
            <p:cNvCxnSpPr>
              <a:cxnSpLocks/>
            </p:cNvCxnSpPr>
            <p:nvPr/>
          </p:nvCxnSpPr>
          <p:spPr>
            <a:xfrm>
              <a:off x="5974575" y="-2798020"/>
              <a:ext cx="1026270" cy="7687289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Textfeld 92">
            <a:extLst>
              <a:ext uri="{FF2B5EF4-FFF2-40B4-BE49-F238E27FC236}">
                <a16:creationId xmlns:a16="http://schemas.microsoft.com/office/drawing/2014/main" id="{6B080F7A-4C19-7565-1D5B-848F6BBC6E4A}"/>
              </a:ext>
            </a:extLst>
          </p:cNvPr>
          <p:cNvSpPr txBox="1"/>
          <p:nvPr/>
        </p:nvSpPr>
        <p:spPr>
          <a:xfrm rot="16200000">
            <a:off x="-576428" y="3959653"/>
            <a:ext cx="2135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Thomas Roithner, 2026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BB129AC-6BE5-553D-4CC0-7FF0539F42B7}"/>
              </a:ext>
            </a:extLst>
          </p:cNvPr>
          <p:cNvSpPr txBox="1"/>
          <p:nvPr/>
        </p:nvSpPr>
        <p:spPr>
          <a:xfrm>
            <a:off x="7123079" y="4809343"/>
            <a:ext cx="2313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Gewaltverbot stärken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315CD0B-85EA-D0BF-9BAB-FC88E9098F3A}"/>
              </a:ext>
            </a:extLst>
          </p:cNvPr>
          <p:cNvSpPr txBox="1"/>
          <p:nvPr/>
        </p:nvSpPr>
        <p:spPr>
          <a:xfrm>
            <a:off x="7319969" y="6250340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menschliche Sicherheit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4278474-E6B6-ED5F-6332-47F4E74E6D87}"/>
              </a:ext>
            </a:extLst>
          </p:cNvPr>
          <p:cNvSpPr txBox="1"/>
          <p:nvPr/>
        </p:nvSpPr>
        <p:spPr>
          <a:xfrm>
            <a:off x="10277777" y="5421978"/>
            <a:ext cx="10150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Globale </a:t>
            </a:r>
          </a:p>
          <a:p>
            <a:r>
              <a:rPr lang="de-AT" dirty="0"/>
              <a:t>Außen-</a:t>
            </a:r>
          </a:p>
          <a:p>
            <a:r>
              <a:rPr lang="de-AT" dirty="0" err="1"/>
              <a:t>politik</a:t>
            </a:r>
            <a:endParaRPr lang="de-AT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8E152BF-E490-73CE-03FE-796AA2DE5AFC}"/>
              </a:ext>
            </a:extLst>
          </p:cNvPr>
          <p:cNvSpPr txBox="1"/>
          <p:nvPr/>
        </p:nvSpPr>
        <p:spPr>
          <a:xfrm>
            <a:off x="182212" y="5500784"/>
            <a:ext cx="2984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Institutioneller </a:t>
            </a:r>
          </a:p>
          <a:p>
            <a:r>
              <a:rPr lang="de-AT" dirty="0"/>
              <a:t>Pluralismus in Europa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B81E41-B73E-2667-9D38-2BC7690B5D02}"/>
              </a:ext>
            </a:extLst>
          </p:cNvPr>
          <p:cNvSpPr txBox="1"/>
          <p:nvPr/>
        </p:nvSpPr>
        <p:spPr>
          <a:xfrm>
            <a:off x="2616198" y="6246665"/>
            <a:ext cx="3130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„</a:t>
            </a:r>
            <a:r>
              <a:rPr lang="de-AT" dirty="0" err="1"/>
              <a:t>whole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society</a:t>
            </a:r>
            <a:r>
              <a:rPr lang="de-AT" dirty="0"/>
              <a:t>“-Ansatz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A9B1CD7-B9EB-167A-4517-A97844DB646F}"/>
              </a:ext>
            </a:extLst>
          </p:cNvPr>
          <p:cNvSpPr txBox="1"/>
          <p:nvPr/>
        </p:nvSpPr>
        <p:spPr>
          <a:xfrm>
            <a:off x="3217179" y="4822554"/>
            <a:ext cx="1252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Neutralität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4046C69-6F82-76D1-D453-0F974F79F01C}"/>
              </a:ext>
            </a:extLst>
          </p:cNvPr>
          <p:cNvSpPr txBox="1"/>
          <p:nvPr/>
        </p:nvSpPr>
        <p:spPr>
          <a:xfrm>
            <a:off x="6577133" y="3666655"/>
            <a:ext cx="1936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Zivile Krisen-</a:t>
            </a:r>
          </a:p>
          <a:p>
            <a:r>
              <a:rPr lang="de-AT" dirty="0" err="1"/>
              <a:t>prävention</a:t>
            </a:r>
            <a:r>
              <a:rPr lang="de-AT" dirty="0"/>
              <a:t>, VSBM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31EB9C7-7156-2359-8536-553C1E67905F}"/>
              </a:ext>
            </a:extLst>
          </p:cNvPr>
          <p:cNvSpPr txBox="1"/>
          <p:nvPr/>
        </p:nvSpPr>
        <p:spPr>
          <a:xfrm>
            <a:off x="3997303" y="3666655"/>
            <a:ext cx="1616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Zivile Konflikt- </a:t>
            </a:r>
          </a:p>
          <a:p>
            <a:r>
              <a:rPr lang="de-AT" dirty="0" err="1"/>
              <a:t>bearbeitung</a:t>
            </a:r>
            <a:endParaRPr lang="de-AT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DE36FB5-1804-2FA9-9FAD-B24DCFFEFD66}"/>
              </a:ext>
            </a:extLst>
          </p:cNvPr>
          <p:cNvSpPr txBox="1"/>
          <p:nvPr/>
        </p:nvSpPr>
        <p:spPr>
          <a:xfrm>
            <a:off x="4172044" y="2545077"/>
            <a:ext cx="1209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Abrüstung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77CD2AB-BC6A-BE96-CFC3-07C9D914A7BD}"/>
              </a:ext>
            </a:extLst>
          </p:cNvPr>
          <p:cNvSpPr txBox="1"/>
          <p:nvPr/>
        </p:nvSpPr>
        <p:spPr>
          <a:xfrm>
            <a:off x="1827190" y="3040982"/>
            <a:ext cx="1696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Klimapolitik ist </a:t>
            </a:r>
          </a:p>
          <a:p>
            <a:r>
              <a:rPr lang="de-AT" dirty="0"/>
              <a:t>Friedenspolitik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81C209AB-FBA0-B130-0AA8-1DD4018CF876}"/>
              </a:ext>
            </a:extLst>
          </p:cNvPr>
          <p:cNvSpPr txBox="1"/>
          <p:nvPr/>
        </p:nvSpPr>
        <p:spPr>
          <a:xfrm>
            <a:off x="8648959" y="3034589"/>
            <a:ext cx="1730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Feminist and </a:t>
            </a:r>
          </a:p>
          <a:p>
            <a:r>
              <a:rPr lang="de-AT" dirty="0"/>
              <a:t>Inclusive Peace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1FC226F-09CA-7D7D-40EF-AA22E6F23F2B}"/>
              </a:ext>
            </a:extLst>
          </p:cNvPr>
          <p:cNvSpPr txBox="1"/>
          <p:nvPr/>
        </p:nvSpPr>
        <p:spPr>
          <a:xfrm>
            <a:off x="5854789" y="2545077"/>
            <a:ext cx="2174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Friedensvermittlung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4CC7758-D9C9-017D-D2AE-B8F28B700985}"/>
              </a:ext>
            </a:extLst>
          </p:cNvPr>
          <p:cNvSpPr txBox="1"/>
          <p:nvPr/>
        </p:nvSpPr>
        <p:spPr>
          <a:xfrm>
            <a:off x="90249" y="96360"/>
            <a:ext cx="10898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Infragestellung von Machtverhältnissen und Abhängigkeiten – Idee post- und </a:t>
            </a:r>
            <a:r>
              <a:rPr lang="de-AT" dirty="0" err="1"/>
              <a:t>dekolonialer</a:t>
            </a:r>
            <a:r>
              <a:rPr lang="de-AT" dirty="0"/>
              <a:t> Friedensforschung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8581C48C-856F-415F-4565-B528F68D8E43}"/>
              </a:ext>
            </a:extLst>
          </p:cNvPr>
          <p:cNvSpPr/>
          <p:nvPr/>
        </p:nvSpPr>
        <p:spPr>
          <a:xfrm rot="16200000">
            <a:off x="10642407" y="5265732"/>
            <a:ext cx="2053479" cy="705658"/>
          </a:xfrm>
          <a:prstGeom prst="rect">
            <a:avLst/>
          </a:prstGeom>
          <a:noFill/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>
                <a:solidFill>
                  <a:schemeClr val="accent1"/>
                </a:solidFill>
              </a:rPr>
              <a:t>Politisches Fundament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4116A092-C4C9-7202-99F6-941F860D1551}"/>
              </a:ext>
            </a:extLst>
          </p:cNvPr>
          <p:cNvSpPr/>
          <p:nvPr/>
        </p:nvSpPr>
        <p:spPr>
          <a:xfrm rot="16200000">
            <a:off x="10629589" y="3017214"/>
            <a:ext cx="2053479" cy="705659"/>
          </a:xfrm>
          <a:prstGeom prst="rect">
            <a:avLst/>
          </a:prstGeom>
          <a:noFill/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>
                <a:solidFill>
                  <a:schemeClr val="accent1"/>
                </a:solidFill>
              </a:rPr>
              <a:t>Friedenspolitische Schwerpunkte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20F959DF-0E34-3486-83FF-8825DC30D57B}"/>
              </a:ext>
            </a:extLst>
          </p:cNvPr>
          <p:cNvSpPr/>
          <p:nvPr/>
        </p:nvSpPr>
        <p:spPr>
          <a:xfrm rot="16200000">
            <a:off x="10629589" y="758263"/>
            <a:ext cx="2053479" cy="705658"/>
          </a:xfrm>
          <a:prstGeom prst="rect">
            <a:avLst/>
          </a:prstGeom>
          <a:noFill/>
          <a:ln>
            <a:solidFill>
              <a:srgbClr val="1560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>
                <a:solidFill>
                  <a:schemeClr val="accent1"/>
                </a:solidFill>
              </a:rPr>
              <a:t>Machtstrukturen Glaubwürdigkeit</a:t>
            </a:r>
          </a:p>
        </p:txBody>
      </p:sp>
    </p:spTree>
    <p:extLst>
      <p:ext uri="{BB962C8B-B14F-4D97-AF65-F5344CB8AC3E}">
        <p14:creationId xmlns:p14="http://schemas.microsoft.com/office/powerpoint/2010/main" val="169166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Breitbild</PresentationFormat>
  <Paragraphs>47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Roithner</dc:creator>
  <cp:lastModifiedBy>Thomas Roithner</cp:lastModifiedBy>
  <cp:revision>32</cp:revision>
  <cp:lastPrinted>2026-05-23T19:21:32Z</cp:lastPrinted>
  <dcterms:created xsi:type="dcterms:W3CDTF">2026-05-20T17:29:04Z</dcterms:created>
  <dcterms:modified xsi:type="dcterms:W3CDTF">2026-05-24T21:38:55Z</dcterms:modified>
</cp:coreProperties>
</file>