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0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85" r:id="rId3"/>
    <p:sldId id="4392" r:id="rId4"/>
    <p:sldId id="269" r:id="rId5"/>
    <p:sldId id="4408" r:id="rId6"/>
    <p:sldId id="4375" r:id="rId7"/>
    <p:sldId id="270" r:id="rId8"/>
    <p:sldId id="261" r:id="rId9"/>
    <p:sldId id="262" r:id="rId10"/>
    <p:sldId id="263" r:id="rId11"/>
    <p:sldId id="266" r:id="rId12"/>
    <p:sldId id="4395" r:id="rId13"/>
    <p:sldId id="4397" r:id="rId14"/>
    <p:sldId id="4396" r:id="rId15"/>
    <p:sldId id="4398" r:id="rId16"/>
    <p:sldId id="4427" r:id="rId17"/>
    <p:sldId id="4394" r:id="rId18"/>
    <p:sldId id="4423" r:id="rId19"/>
    <p:sldId id="4429" r:id="rId20"/>
    <p:sldId id="4428" r:id="rId21"/>
    <p:sldId id="4430" r:id="rId22"/>
    <p:sldId id="4424" r:id="rId23"/>
    <p:sldId id="4426" r:id="rId24"/>
    <p:sldId id="4431" r:id="rId25"/>
    <p:sldId id="4432" r:id="rId26"/>
    <p:sldId id="4433" r:id="rId27"/>
    <p:sldId id="4434" r:id="rId28"/>
    <p:sldId id="4435" r:id="rId29"/>
  </p:sldIdLst>
  <p:sldSz cx="9144000" cy="5143500" type="screen16x9"/>
  <p:notesSz cx="6858000" cy="9144000"/>
  <p:embeddedFontLst>
    <p:embeddedFont>
      <p:font typeface="Bebas Neue" panose="020B0604020202020204" charset="0"/>
      <p:regular r:id="rId31"/>
    </p:embeddedFont>
    <p:embeddedFont>
      <p:font typeface="Helvetica Neue" panose="020B060402020202020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9" roundtripDataSignature="AMtx7mhQxE5RubMbEbrgtN9fx3EYKDJx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848"/>
    <a:srgbClr val="E8F93E"/>
    <a:srgbClr val="0095A5"/>
    <a:srgbClr val="FFA940"/>
    <a:srgbClr val="4283F3"/>
    <a:srgbClr val="202020"/>
    <a:srgbClr val="DFF0F5"/>
    <a:srgbClr val="CDE7EF"/>
    <a:srgbClr val="AED8E5"/>
    <a:srgbClr val="FFFD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6" autoAdjust="0"/>
    <p:restoredTop sz="91311" autoAdjust="0"/>
  </p:normalViewPr>
  <p:slideViewPr>
    <p:cSldViewPr snapToGrid="0">
      <p:cViewPr varScale="1">
        <p:scale>
          <a:sx n="133" d="100"/>
          <a:sy n="133" d="100"/>
        </p:scale>
        <p:origin x="1044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aspr-my.sharepoint.com/personal/holzinger_ac4p_at/Documents/Dokumente/PeaceTech%20Survey%20Grafiken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aspr-my.sharepoint.com/personal/holzinger_ac4p_at/Documents/Dokumente/PeaceTech%20Survey%20Grafiken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aspr-my.sharepoint.com/personal/holzinger_ac4p_at/Documents/Dokumente/PeaceTech%20Survey%20Grafike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aspr-my.sharepoint.com/personal/holzinger_ac4p_at/Documents/Dokumente/PeaceTech%20Survey%20Grafiken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aspr-my.sharepoint.com/personal/holzinger_ac4p_at/Documents/Dokumente/PeaceTech%20Survey%20Grafiken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aspr-my.sharepoint.com/personal/holzinger_ac4p_at/Documents/Dokumente/PeaceTech%20Survey%20Grafiken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Datensätze!$B$3</c:f>
              <c:strCache>
                <c:ptCount val="1"/>
                <c:pt idx="0">
                  <c:v>männlich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F97-4B1E-95FB-E0CCB455777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F97-4B1E-95FB-E0CCB455777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F97-4B1E-95FB-E0CCB455777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CF97-4B1E-95FB-E0CCB455777C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CF97-4B1E-95FB-E0CCB455777C}"/>
              </c:ext>
            </c:extLst>
          </c:dPt>
          <c:val>
            <c:numRef>
              <c:f>Datensätze!$C$3</c:f>
              <c:numCache>
                <c:formatCode>General</c:formatCode>
                <c:ptCount val="1"/>
                <c:pt idx="0">
                  <c:v>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F97-4B1E-95FB-E0CCB455777C}"/>
            </c:ext>
          </c:extLst>
        </c:ser>
        <c:ser>
          <c:idx val="1"/>
          <c:order val="1"/>
          <c:tx>
            <c:strRef>
              <c:f>Datensätze!$B$4</c:f>
              <c:strCache>
                <c:ptCount val="1"/>
                <c:pt idx="0">
                  <c:v>weiblich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Datensätze!$C$4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F97-4B1E-95FB-E0CCB45577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12260975"/>
        <c:axId val="312259535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Datensätze!$B$5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val>
                  <c:numRef>
                    <c:extLst>
                      <c:ext uri="{02D57815-91ED-43cb-92C2-25804820EDAC}">
                        <c15:formulaRef>
                          <c15:sqref>Datensätze!$C$5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7-CF97-4B1E-95FB-E0CCB455777C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Datensätze!$B$6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Datensätze!$C$6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CF97-4B1E-95FB-E0CCB455777C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Datensätze!$B$7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Datensätze!$C$7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CF97-4B1E-95FB-E0CCB455777C}"/>
                  </c:ext>
                </c:extLst>
              </c15:ser>
            </c15:filteredBarSeries>
          </c:ext>
        </c:extLst>
      </c:barChart>
      <c:catAx>
        <c:axId val="31226097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12259535"/>
        <c:crosses val="autoZero"/>
        <c:auto val="1"/>
        <c:lblAlgn val="ctr"/>
        <c:lblOffset val="100"/>
        <c:noMultiLvlLbl val="0"/>
      </c:catAx>
      <c:valAx>
        <c:axId val="3122595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22609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356062254974021"/>
          <c:y val="0.32670322771408672"/>
          <c:w val="0.33685601056803172"/>
          <c:h val="0.141927351559204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Datensätze!$F$64:$F$72</c:f>
              <c:strCache>
                <c:ptCount val="9"/>
                <c:pt idx="0">
                  <c:v>Abhängigkeit von Technologien</c:v>
                </c:pt>
                <c:pt idx="1">
                  <c:v>Verlust menschlicher Beziehungen</c:v>
                </c:pt>
                <c:pt idx="2">
                  <c:v>Verlust von Vertrauen innerhalb von Gemeinschaften </c:v>
                </c:pt>
                <c:pt idx="3">
                  <c:v>Überwachung durch Regierung und andere Akteure</c:v>
                </c:pt>
                <c:pt idx="4">
                  <c:v>Sicherheitsrisiken für mich selbst</c:v>
                </c:pt>
                <c:pt idx="5">
                  <c:v>Einsatz von Technologien für Desinformation</c:v>
                </c:pt>
                <c:pt idx="6">
                  <c:v>Sicherheitsrisiken für lokale Gemeinschaften</c:v>
                </c:pt>
                <c:pt idx="7">
                  <c:v>Missbrauch von Daten und Technologien</c:v>
                </c:pt>
                <c:pt idx="8">
                  <c:v>Technologien ohne Verständnis lokaler Realitäten</c:v>
                </c:pt>
              </c:strCache>
            </c:strRef>
          </c:cat>
          <c:val>
            <c:numRef>
              <c:f>Datensätze!$G$64:$G$72</c:f>
              <c:numCache>
                <c:formatCode>General</c:formatCode>
                <c:ptCount val="9"/>
                <c:pt idx="0">
                  <c:v>12</c:v>
                </c:pt>
                <c:pt idx="1">
                  <c:v>19</c:v>
                </c:pt>
                <c:pt idx="2">
                  <c:v>25</c:v>
                </c:pt>
                <c:pt idx="3">
                  <c:v>28</c:v>
                </c:pt>
                <c:pt idx="4">
                  <c:v>35</c:v>
                </c:pt>
                <c:pt idx="5">
                  <c:v>53</c:v>
                </c:pt>
                <c:pt idx="6">
                  <c:v>54</c:v>
                </c:pt>
                <c:pt idx="7">
                  <c:v>66</c:v>
                </c:pt>
                <c:pt idx="8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6B-4EAF-9481-9F8191B4AB2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585563535"/>
        <c:axId val="585561135"/>
      </c:barChart>
      <c:catAx>
        <c:axId val="5855635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85561135"/>
        <c:crosses val="autoZero"/>
        <c:auto val="1"/>
        <c:lblAlgn val="ctr"/>
        <c:lblOffset val="100"/>
        <c:noMultiLvlLbl val="0"/>
      </c:catAx>
      <c:valAx>
        <c:axId val="58556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855635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Datensätze!$F$80:$F$88</c:f>
              <c:strCache>
                <c:ptCount val="9"/>
                <c:pt idx="0">
                  <c:v>Technische Unterstützung vor Ort und remote</c:v>
                </c:pt>
                <c:pt idx="1">
                  <c:v>Finanzierung von Technologien durch Geberorganisationen</c:v>
                </c:pt>
                <c:pt idx="2">
                  <c:v>Unterstützung für den sicheren Einsatz von Technologien</c:v>
                </c:pt>
                <c:pt idx="3">
                  <c:v>Peer-to-Peer-Lernen</c:v>
                </c:pt>
                <c:pt idx="4">
                  <c:v>Kontextspezifische Low-Tech-Tools und Systeme</c:v>
                </c:pt>
                <c:pt idx="5">
                  <c:v>Trainings zum Einsatz von Technologien</c:v>
                </c:pt>
                <c:pt idx="6">
                  <c:v>Wissensvermittlung zu verfügbaren PeaceTech-Tools</c:v>
                </c:pt>
                <c:pt idx="7">
                  <c:v>Wissensvermittlung zur Nutzung von PeaceTech</c:v>
                </c:pt>
                <c:pt idx="8">
                  <c:v>Verstärkte Zusammenarbeit mit Organisationen und Partner</c:v>
                </c:pt>
              </c:strCache>
            </c:strRef>
          </c:cat>
          <c:val>
            <c:numRef>
              <c:f>Datensätze!$G$80:$G$88</c:f>
              <c:numCache>
                <c:formatCode>General</c:formatCode>
                <c:ptCount val="9"/>
                <c:pt idx="0">
                  <c:v>17</c:v>
                </c:pt>
                <c:pt idx="1">
                  <c:v>24</c:v>
                </c:pt>
                <c:pt idx="2">
                  <c:v>28</c:v>
                </c:pt>
                <c:pt idx="3">
                  <c:v>28</c:v>
                </c:pt>
                <c:pt idx="4">
                  <c:v>30</c:v>
                </c:pt>
                <c:pt idx="5">
                  <c:v>33</c:v>
                </c:pt>
                <c:pt idx="6">
                  <c:v>49</c:v>
                </c:pt>
                <c:pt idx="7">
                  <c:v>51</c:v>
                </c:pt>
                <c:pt idx="8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24-4A24-8F82-0BEBBB5BC3E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487200751"/>
        <c:axId val="487201231"/>
      </c:barChart>
      <c:catAx>
        <c:axId val="4872007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87201231"/>
        <c:crosses val="autoZero"/>
        <c:auto val="1"/>
        <c:lblAlgn val="ctr"/>
        <c:lblOffset val="100"/>
        <c:noMultiLvlLbl val="0"/>
      </c:catAx>
      <c:valAx>
        <c:axId val="4872012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872007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661391804969814"/>
          <c:y val="0.15645338097689487"/>
          <c:w val="0.30961383840529139"/>
          <c:h val="0.5933064833600822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7F7-4A01-9FA3-6006560E70B1}"/>
              </c:ext>
            </c:extLst>
          </c:dPt>
          <c:dPt>
            <c:idx val="1"/>
            <c:bubble3D val="0"/>
            <c:spPr>
              <a:solidFill>
                <a:srgbClr val="001848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7F7-4A01-9FA3-6006560E70B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7F7-4A01-9FA3-6006560E70B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7F7-4A01-9FA3-6006560E70B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7F7-4A01-9FA3-6006560E70B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7F7-4A01-9FA3-6006560E70B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7F7-4A01-9FA3-6006560E70B1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B7F7-4A01-9FA3-6006560E70B1}"/>
              </c:ext>
            </c:extLst>
          </c:dPt>
          <c:dLbls>
            <c:dLbl>
              <c:idx val="5"/>
              <c:layout>
                <c:manualLayout>
                  <c:x val="3.9123697424940831E-2"/>
                  <c:y val="-1.422385696952268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067254012561059"/>
                      <c:h val="0.1124367864821487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B7F7-4A01-9FA3-6006560E70B1}"/>
                </c:ext>
              </c:extLst>
            </c:dLbl>
            <c:dLbl>
              <c:idx val="6"/>
              <c:layout>
                <c:manualLayout>
                  <c:x val="2.6260784681436625E-2"/>
                  <c:y val="-7.166166048011005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7F7-4A01-9FA3-6006560E70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Datensätze!$E$3:$E$10</c:f>
              <c:strCache>
                <c:ptCount val="7"/>
                <c:pt idx="0">
                  <c:v>Europa</c:v>
                </c:pt>
                <c:pt idx="1">
                  <c:v>Afrika</c:v>
                </c:pt>
                <c:pt idx="2">
                  <c:v>Asien</c:v>
                </c:pt>
                <c:pt idx="3">
                  <c:v>Naher Osten</c:v>
                </c:pt>
                <c:pt idx="4">
                  <c:v>Nordamerika</c:v>
                </c:pt>
                <c:pt idx="5">
                  <c:v>Pazifik/Ozeanien</c:v>
                </c:pt>
                <c:pt idx="6">
                  <c:v>Lateinamerika &amp; Karibik</c:v>
                </c:pt>
              </c:strCache>
            </c:strRef>
          </c:cat>
          <c:val>
            <c:numRef>
              <c:f>Datensätze!$F$3:$F$10</c:f>
              <c:numCache>
                <c:formatCode>General</c:formatCode>
                <c:ptCount val="8"/>
                <c:pt idx="0">
                  <c:v>66</c:v>
                </c:pt>
                <c:pt idx="1">
                  <c:v>65</c:v>
                </c:pt>
                <c:pt idx="2">
                  <c:v>31</c:v>
                </c:pt>
                <c:pt idx="3">
                  <c:v>24</c:v>
                </c:pt>
                <c:pt idx="4">
                  <c:v>15</c:v>
                </c:pt>
                <c:pt idx="5">
                  <c:v>5</c:v>
                </c:pt>
                <c:pt idx="6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7F7-4A01-9FA3-6006560E70B1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7"/>
        <c:delete val="1"/>
      </c:legendEntry>
      <c:layout>
        <c:manualLayout>
          <c:xMode val="edge"/>
          <c:yMode val="edge"/>
          <c:x val="0"/>
          <c:y val="0.14138994034460831"/>
          <c:w val="0.2546245904001942"/>
          <c:h val="0.669897344275202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507644989799207"/>
          <c:y val="0.13242298306835124"/>
          <c:w val="0.55219307236237081"/>
          <c:h val="0.7281680602012864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1848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335-45D9-9C3D-913E691EAE10}"/>
              </c:ext>
            </c:extLst>
          </c:dPt>
          <c:dPt>
            <c:idx val="1"/>
            <c:bubble3D val="0"/>
            <c:spPr>
              <a:solidFill>
                <a:srgbClr val="FFA940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335-45D9-9C3D-913E691EAE1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335-45D9-9C3D-913E691EAE10}"/>
              </c:ext>
            </c:extLst>
          </c:dPt>
          <c:dPt>
            <c:idx val="3"/>
            <c:bubble3D val="0"/>
            <c:spPr>
              <a:solidFill>
                <a:srgbClr val="4283F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335-45D9-9C3D-913E691EAE10}"/>
              </c:ext>
            </c:extLst>
          </c:dPt>
          <c:dPt>
            <c:idx val="4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7335-45D9-9C3D-913E691EAE10}"/>
              </c:ext>
            </c:extLst>
          </c:dPt>
          <c:dPt>
            <c:idx val="5"/>
            <c:bubble3D val="0"/>
            <c:spPr>
              <a:solidFill>
                <a:srgbClr val="0095A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7335-45D9-9C3D-913E691EAE10}"/>
              </c:ext>
            </c:extLst>
          </c:dPt>
          <c:dPt>
            <c:idx val="6"/>
            <c:bubble3D val="0"/>
            <c:spPr>
              <a:solidFill>
                <a:srgbClr val="E8F93E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7335-45D9-9C3D-913E691EAE1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7335-45D9-9C3D-913E691EAE10}"/>
              </c:ext>
            </c:extLst>
          </c:dPt>
          <c:dLbls>
            <c:dLbl>
              <c:idx val="5"/>
              <c:layout>
                <c:manualLayout>
                  <c:x val="-2.8559171004421204E-2"/>
                  <c:y val="-3.42694301513082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35-45D9-9C3D-913E691EAE10}"/>
                </c:ext>
              </c:extLst>
            </c:dLbl>
            <c:dLbl>
              <c:idx val="6"/>
              <c:layout>
                <c:manualLayout>
                  <c:x val="8.7404773826285954E-3"/>
                  <c:y val="-1.561753364682630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35-45D9-9C3D-913E691EAE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Datensätze!$J$3:$J$10</c:f>
              <c:strCache>
                <c:ptCount val="7"/>
                <c:pt idx="0">
                  <c:v>Afrika</c:v>
                </c:pt>
                <c:pt idx="1">
                  <c:v>Naher Osten</c:v>
                </c:pt>
                <c:pt idx="2">
                  <c:v>Asien</c:v>
                </c:pt>
                <c:pt idx="3">
                  <c:v>Europa</c:v>
                </c:pt>
                <c:pt idx="4">
                  <c:v>Lateinamerika &amp; Karibik</c:v>
                </c:pt>
                <c:pt idx="5">
                  <c:v>Nordamerika</c:v>
                </c:pt>
                <c:pt idx="6">
                  <c:v>Pazifik/Ozeanien</c:v>
                </c:pt>
              </c:strCache>
            </c:strRef>
          </c:cat>
          <c:val>
            <c:numRef>
              <c:f>Datensätze!$K$3:$K$10</c:f>
              <c:numCache>
                <c:formatCode>General</c:formatCode>
                <c:ptCount val="8"/>
                <c:pt idx="0">
                  <c:v>94</c:v>
                </c:pt>
                <c:pt idx="1">
                  <c:v>54</c:v>
                </c:pt>
                <c:pt idx="2">
                  <c:v>48</c:v>
                </c:pt>
                <c:pt idx="3">
                  <c:v>46</c:v>
                </c:pt>
                <c:pt idx="4">
                  <c:v>19</c:v>
                </c:pt>
                <c:pt idx="5">
                  <c:v>9</c:v>
                </c:pt>
                <c:pt idx="6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335-45D9-9C3D-913E691EAE1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805555555555555"/>
          <c:y val="6.25E-2"/>
          <c:w val="0.49444444444444446"/>
          <c:h val="0.8240740740740740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2BA-453F-9259-D0597A6AFC30}"/>
              </c:ext>
            </c:extLst>
          </c:dPt>
          <c:dPt>
            <c:idx val="1"/>
            <c:bubble3D val="0"/>
            <c:spPr>
              <a:solidFill>
                <a:srgbClr val="00184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2BA-453F-9259-D0597A6AFC3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2BA-453F-9259-D0597A6AFC3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2BA-453F-9259-D0597A6AFC3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2BA-453F-9259-D0597A6AFC3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2BA-453F-9259-D0597A6AFC30}"/>
              </c:ext>
            </c:extLst>
          </c:dPt>
          <c:dLbls>
            <c:dLbl>
              <c:idx val="1"/>
              <c:layout>
                <c:manualLayout>
                  <c:x val="-0.21534000437445319"/>
                  <c:y val="-0.1064305572544109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5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aseline="0" dirty="0" err="1"/>
                      <a:t>sehr</a:t>
                    </a:r>
                    <a:r>
                      <a:rPr lang="en-US" baseline="0" dirty="0"/>
                      <a:t> </a:t>
                    </a:r>
                    <a:r>
                      <a:rPr lang="en-US" baseline="0" dirty="0" err="1"/>
                      <a:t>viel</a:t>
                    </a:r>
                    <a:r>
                      <a:rPr lang="en-US" baseline="0" dirty="0"/>
                      <a:t>
</a:t>
                    </a:r>
                    <a:fld id="{BB940239-2945-4E17-8047-10B736055850}" type="PERCENTAGE">
                      <a:rPr lang="en-US" baseline="0"/>
                      <a:pPr>
                        <a:defRPr sz="1500" b="1">
                          <a:solidFill>
                            <a:schemeClr val="bg1"/>
                          </a:solidFill>
                        </a:defRPr>
                      </a:pPr>
                      <a:t>[PROZENTSATZ]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2BA-453F-9259-D0597A6AFC30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5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aseline="0" dirty="0" err="1"/>
                      <a:t>viel</a:t>
                    </a:r>
                    <a:r>
                      <a:rPr lang="en-US" baseline="0" dirty="0"/>
                      <a:t>
</a:t>
                    </a:r>
                    <a:fld id="{3E30FDD9-7897-4403-BFB4-E2B5B8C1F420}" type="PERCENTAGE">
                      <a:rPr lang="en-US" baseline="0"/>
                      <a:pPr>
                        <a:defRPr sz="1500" b="1">
                          <a:solidFill>
                            <a:schemeClr val="bg1"/>
                          </a:solidFill>
                        </a:defRPr>
                      </a:pPr>
                      <a:t>[PROZENTSATZ]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2BA-453F-9259-D0597A6AFC30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B2BA-453F-9259-D0597A6AFC30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B2BA-453F-9259-D0597A6AFC30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B2BA-453F-9259-D0597A6AFC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Datensätze!$J$23:$J$28</c:f>
              <c:strCache>
                <c:ptCount val="6"/>
                <c:pt idx="0">
                  <c:v>Q8 use of tech for pb</c:v>
                </c:pt>
                <c:pt idx="1">
                  <c:v>sehr stark</c:v>
                </c:pt>
                <c:pt idx="2">
                  <c:v>stark</c:v>
                </c:pt>
                <c:pt idx="3">
                  <c:v>teilweise</c:v>
                </c:pt>
                <c:pt idx="4">
                  <c:v>wenig</c:v>
                </c:pt>
                <c:pt idx="5">
                  <c:v>gar nicht</c:v>
                </c:pt>
              </c:strCache>
            </c:strRef>
          </c:cat>
          <c:val>
            <c:numRef>
              <c:f>Datensätze!$K$23:$K$28</c:f>
              <c:numCache>
                <c:formatCode>General</c:formatCode>
                <c:ptCount val="6"/>
                <c:pt idx="1">
                  <c:v>140</c:v>
                </c:pt>
                <c:pt idx="2">
                  <c:v>37</c:v>
                </c:pt>
                <c:pt idx="3">
                  <c:v>20</c:v>
                </c:pt>
                <c:pt idx="4">
                  <c:v>10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2BA-453F-9259-D0597A6AFC30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Datensätze!$B$32:$B$43</c:f>
              <c:strCache>
                <c:ptCount val="12"/>
                <c:pt idx="0">
                  <c:v>Konfliktprävention</c:v>
                </c:pt>
                <c:pt idx="1">
                  <c:v>Mediation und Verhandlung</c:v>
                </c:pt>
                <c:pt idx="2">
                  <c:v>Frühwarnung</c:v>
                </c:pt>
                <c:pt idx="3">
                  <c:v>Konfliktanalyse</c:v>
                </c:pt>
                <c:pt idx="4">
                  <c:v>Koordinierung</c:v>
                </c:pt>
                <c:pt idx="5">
                  <c:v>Berichterstattung</c:v>
                </c:pt>
                <c:pt idx="6">
                  <c:v>Kapazitätsentwicklung und Training</c:v>
                </c:pt>
                <c:pt idx="7">
                  <c:v>Kommunikation</c:v>
                </c:pt>
                <c:pt idx="8">
                  <c:v>Dokumentation</c:v>
                </c:pt>
                <c:pt idx="9">
                  <c:v>Informationskampagnen</c:v>
                </c:pt>
                <c:pt idx="10">
                  <c:v>Sammlung und Analyse von Daten</c:v>
                </c:pt>
                <c:pt idx="11">
                  <c:v>Community Outreach</c:v>
                </c:pt>
              </c:strCache>
            </c:strRef>
          </c:cat>
          <c:val>
            <c:numRef>
              <c:f>Datensätze!$C$32:$C$43</c:f>
              <c:numCache>
                <c:formatCode>General</c:formatCode>
                <c:ptCount val="12"/>
                <c:pt idx="0">
                  <c:v>19</c:v>
                </c:pt>
                <c:pt idx="1">
                  <c:v>20</c:v>
                </c:pt>
                <c:pt idx="2">
                  <c:v>21</c:v>
                </c:pt>
                <c:pt idx="3">
                  <c:v>26</c:v>
                </c:pt>
                <c:pt idx="4">
                  <c:v>29</c:v>
                </c:pt>
                <c:pt idx="5">
                  <c:v>36</c:v>
                </c:pt>
                <c:pt idx="6">
                  <c:v>36</c:v>
                </c:pt>
                <c:pt idx="7">
                  <c:v>36</c:v>
                </c:pt>
                <c:pt idx="8">
                  <c:v>37</c:v>
                </c:pt>
                <c:pt idx="9">
                  <c:v>48</c:v>
                </c:pt>
                <c:pt idx="10">
                  <c:v>58</c:v>
                </c:pt>
                <c:pt idx="11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AD-4BA8-BB99-FB001DB69A9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10639887"/>
        <c:axId val="610640367"/>
      </c:barChart>
      <c:catAx>
        <c:axId val="6106398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10640367"/>
        <c:crosses val="autoZero"/>
        <c:auto val="1"/>
        <c:lblAlgn val="ctr"/>
        <c:lblOffset val="100"/>
        <c:noMultiLvlLbl val="0"/>
      </c:catAx>
      <c:valAx>
        <c:axId val="610640367"/>
        <c:scaling>
          <c:orientation val="minMax"/>
        </c:scaling>
        <c:delete val="0"/>
        <c:axPos val="b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106398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Datensätze!$E$32:$E$44</c:f>
              <c:strCache>
                <c:ptCount val="13"/>
                <c:pt idx="0">
                  <c:v>Drohnen</c:v>
                </c:pt>
                <c:pt idx="1">
                  <c:v>Virtual oder Mixed Reality</c:v>
                </c:pt>
                <c:pt idx="2">
                  <c:v>Satellitenbilder </c:v>
                </c:pt>
                <c:pt idx="3">
                  <c:v>Satelliten Handy</c:v>
                </c:pt>
                <c:pt idx="4">
                  <c:v>Geografische Informationssysteme</c:v>
                </c:pt>
                <c:pt idx="5">
                  <c:v>Videos und Filme</c:v>
                </c:pt>
                <c:pt idx="6">
                  <c:v>Radios</c:v>
                </c:pt>
                <c:pt idx="7">
                  <c:v>Datensicherheit und Verschlüsselungstools</c:v>
                </c:pt>
                <c:pt idx="8">
                  <c:v>Mobile Apps</c:v>
                </c:pt>
                <c:pt idx="9">
                  <c:v>Künstliche Intelligenz</c:v>
                </c:pt>
                <c:pt idx="10">
                  <c:v>Mobiltelefon</c:v>
                </c:pt>
                <c:pt idx="11">
                  <c:v>Datensammlungs- und Analysetools</c:v>
                </c:pt>
                <c:pt idx="12">
                  <c:v>Laptop/Computer</c:v>
                </c:pt>
              </c:strCache>
            </c:strRef>
          </c:cat>
          <c:val>
            <c:numRef>
              <c:f>Datensätze!$F$32:$F$44</c:f>
              <c:numCache>
                <c:formatCode>General</c:formatCode>
                <c:ptCount val="13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8</c:v>
                </c:pt>
                <c:pt idx="4">
                  <c:v>10</c:v>
                </c:pt>
                <c:pt idx="5">
                  <c:v>16</c:v>
                </c:pt>
                <c:pt idx="6">
                  <c:v>18</c:v>
                </c:pt>
                <c:pt idx="7">
                  <c:v>28</c:v>
                </c:pt>
                <c:pt idx="8">
                  <c:v>30</c:v>
                </c:pt>
                <c:pt idx="9">
                  <c:v>36</c:v>
                </c:pt>
                <c:pt idx="10">
                  <c:v>59</c:v>
                </c:pt>
                <c:pt idx="11">
                  <c:v>70</c:v>
                </c:pt>
                <c:pt idx="12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E2-44B8-8917-3605880F6D3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12238415"/>
        <c:axId val="312236495"/>
      </c:barChart>
      <c:catAx>
        <c:axId val="3122384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2236495"/>
        <c:crosses val="autoZero"/>
        <c:auto val="1"/>
        <c:lblAlgn val="ctr"/>
        <c:lblOffset val="100"/>
        <c:noMultiLvlLbl val="0"/>
      </c:catAx>
      <c:valAx>
        <c:axId val="3122364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22384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086854768153979"/>
          <c:y val="0.13875609072078382"/>
          <c:w val="0.48772366755254354"/>
          <c:h val="0.7322802051369519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73B-470F-94D9-B7E7ACA47E2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73B-470F-94D9-B7E7ACA47E2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73B-470F-94D9-B7E7ACA47E2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73B-470F-94D9-B7E7ACA47E28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73B-470F-94D9-B7E7ACA47E28}"/>
              </c:ext>
            </c:extLst>
          </c:dPt>
          <c:dLbls>
            <c:dLbl>
              <c:idx val="2"/>
              <c:layout>
                <c:manualLayout>
                  <c:x val="9.0973339581442245E-3"/>
                  <c:y val="-6.787822330538153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7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73B-470F-94D9-B7E7ACA47E28}"/>
                </c:ext>
              </c:extLst>
            </c:dLbl>
            <c:dLbl>
              <c:idx val="3"/>
              <c:layout>
                <c:manualLayout>
                  <c:x val="5.7618268946133991E-2"/>
                  <c:y val="-2.259327351538937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7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73B-470F-94D9-B7E7ACA47E28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73B-470F-94D9-B7E7ACA47E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7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Datensätze!$B$46:$B$50</c:f>
              <c:strCache>
                <c:ptCount val="5"/>
                <c:pt idx="0">
                  <c:v>sehr viel</c:v>
                </c:pt>
                <c:pt idx="1">
                  <c:v>viel</c:v>
                </c:pt>
                <c:pt idx="2">
                  <c:v>teilweise</c:v>
                </c:pt>
                <c:pt idx="3">
                  <c:v>wenig</c:v>
                </c:pt>
                <c:pt idx="4">
                  <c:v>gar nicht</c:v>
                </c:pt>
              </c:strCache>
            </c:strRef>
          </c:cat>
          <c:val>
            <c:numRef>
              <c:f>Datensätze!$C$46:$C$50</c:f>
              <c:numCache>
                <c:formatCode>General</c:formatCode>
                <c:ptCount val="5"/>
                <c:pt idx="0">
                  <c:v>79</c:v>
                </c:pt>
                <c:pt idx="1">
                  <c:v>16</c:v>
                </c:pt>
                <c:pt idx="2">
                  <c:v>3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73B-470F-94D9-B7E7ACA47E2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9236001749781284E-2"/>
          <c:y val="0.12374467839245924"/>
          <c:w val="0.21430555555555558"/>
          <c:h val="0.669335896178528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3810630720575171"/>
          <c:y val="0.21708501506382238"/>
          <c:w val="0.44783202262154054"/>
          <c:h val="0.73683067673217562"/>
        </c:manualLayout>
      </c:layout>
      <c:pieChart>
        <c:varyColors val="1"/>
        <c:ser>
          <c:idx val="0"/>
          <c:order val="0"/>
          <c:tx>
            <c:strRef>
              <c:f>Datensätze!$F$48</c:f>
              <c:strCache>
                <c:ptCount val="1"/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AD6-4361-970C-48B6373EDFA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AD6-4361-970C-48B6373EDFA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AD6-4361-970C-48B6373EDFA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AD6-4361-970C-48B6373EDFA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AD6-4361-970C-48B6373EDFAF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7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2AD6-4361-970C-48B6373EDFAF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7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2AD6-4361-970C-48B6373EDFAF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7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2AD6-4361-970C-48B6373EDFAF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7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2AD6-4361-970C-48B6373EDFAF}"/>
                </c:ext>
              </c:extLst>
            </c:dLbl>
            <c:dLbl>
              <c:idx val="4"/>
              <c:layout>
                <c:manualLayout>
                  <c:x val="0.14428219590343422"/>
                  <c:y val="-0.1376011703368162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7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AD6-4361-970C-48B6373EDF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Datensätze!$E$49:$E$53</c:f>
              <c:strCache>
                <c:ptCount val="5"/>
                <c:pt idx="0">
                  <c:v>sehr gut</c:v>
                </c:pt>
                <c:pt idx="1">
                  <c:v>gut</c:v>
                </c:pt>
                <c:pt idx="2">
                  <c:v>teilweise</c:v>
                </c:pt>
                <c:pt idx="3">
                  <c:v>wenig</c:v>
                </c:pt>
                <c:pt idx="4">
                  <c:v>gar nicht</c:v>
                </c:pt>
              </c:strCache>
            </c:strRef>
          </c:cat>
          <c:val>
            <c:numRef>
              <c:f>Datensätze!$F$49:$F$53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15</c:v>
                </c:pt>
                <c:pt idx="3">
                  <c:v>9</c:v>
                </c:pt>
                <c:pt idx="4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AD6-4361-970C-48B6373EDFA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</c:legendEntry>
      <c:layout>
        <c:manualLayout>
          <c:xMode val="edge"/>
          <c:yMode val="edge"/>
          <c:x val="0.75400091385665058"/>
          <c:y val="0.17121096075533959"/>
          <c:w val="0.21610576654710509"/>
          <c:h val="0.71629303685675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Datensätze!$H$32:$H$44</c:f>
              <c:strCache>
                <c:ptCount val="13"/>
                <c:pt idx="0">
                  <c:v>Schwierigkeiten bei dem Ersatz oder der Reparatur</c:v>
                </c:pt>
                <c:pt idx="1">
                  <c:v>Mangelnde Unterstützung durch Arbeitgeber:innen</c:v>
                </c:pt>
                <c:pt idx="2">
                  <c:v>Hohe Wartungskosten von Technologien</c:v>
                </c:pt>
                <c:pt idx="3">
                  <c:v>Zurückhaltung oder Angst gegenüber Technologien</c:v>
                </c:pt>
                <c:pt idx="4">
                  <c:v>Mangel an Personal für Reparatur und Wartung </c:v>
                </c:pt>
                <c:pt idx="5">
                  <c:v>Negative öffentliche Wahrnehmung von Technologien</c:v>
                </c:pt>
                <c:pt idx="6">
                  <c:v>Mangel an organisatorischen Richtlinien </c:v>
                </c:pt>
                <c:pt idx="7">
                  <c:v>Mangel an grundlegender Infrastruktur (z. B. Elektrizität)</c:v>
                </c:pt>
                <c:pt idx="8">
                  <c:v>Mangelnde digitale Infrastruktur (z. B. Internet)</c:v>
                </c:pt>
                <c:pt idx="9">
                  <c:v>Mangelnde formale Technologieausbildung</c:v>
                </c:pt>
                <c:pt idx="10">
                  <c:v>Mangelnde Kenntnisse über verfügbare PeaceTech-Tools</c:v>
                </c:pt>
                <c:pt idx="11">
                  <c:v>Geringe eigene digitale Kompetenzen</c:v>
                </c:pt>
                <c:pt idx="12">
                  <c:v>Geringe digitale Kompetenzen anderer Personen</c:v>
                </c:pt>
              </c:strCache>
            </c:strRef>
          </c:cat>
          <c:val>
            <c:numRef>
              <c:f>Datensätze!$I$32:$I$44</c:f>
              <c:numCache>
                <c:formatCode>General</c:formatCode>
                <c:ptCount val="13"/>
                <c:pt idx="0">
                  <c:v>10</c:v>
                </c:pt>
                <c:pt idx="1">
                  <c:v>15</c:v>
                </c:pt>
                <c:pt idx="2">
                  <c:v>15</c:v>
                </c:pt>
                <c:pt idx="3">
                  <c:v>18</c:v>
                </c:pt>
                <c:pt idx="4">
                  <c:v>18</c:v>
                </c:pt>
                <c:pt idx="5">
                  <c:v>20</c:v>
                </c:pt>
                <c:pt idx="6">
                  <c:v>20</c:v>
                </c:pt>
                <c:pt idx="7">
                  <c:v>20</c:v>
                </c:pt>
                <c:pt idx="8">
                  <c:v>27</c:v>
                </c:pt>
                <c:pt idx="9">
                  <c:v>37</c:v>
                </c:pt>
                <c:pt idx="10">
                  <c:v>49</c:v>
                </c:pt>
                <c:pt idx="11">
                  <c:v>56</c:v>
                </c:pt>
                <c:pt idx="12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03-435D-ADFD-885E0D8FECC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483174127"/>
        <c:axId val="483165487"/>
      </c:barChart>
      <c:catAx>
        <c:axId val="4831741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83165487"/>
        <c:crosses val="autoZero"/>
        <c:auto val="1"/>
        <c:lblAlgn val="ctr"/>
        <c:lblOffset val="100"/>
        <c:noMultiLvlLbl val="0"/>
      </c:catAx>
      <c:valAx>
        <c:axId val="4831654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831741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AT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044649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AT"/>
          </a:p>
        </p:txBody>
      </p:sp>
      <p:sp>
        <p:nvSpPr>
          <p:cNvPr id="107" name="Google Shape;10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e23ea71e5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AT"/>
          </a:p>
        </p:txBody>
      </p:sp>
      <p:sp>
        <p:nvSpPr>
          <p:cNvPr id="133" name="Google Shape;133;g2e23ea71e5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rtl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87226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99913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094339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rtl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51879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93672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AT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98438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6225" cy="3727450"/>
          </a:xfrm>
        </p:spPr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79634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931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A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82988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4205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3912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AT"/>
          </a:p>
        </p:txBody>
      </p:sp>
      <p:sp>
        <p:nvSpPr>
          <p:cNvPr id="161" name="Google Shape;16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20134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de-D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3955593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e1b41ebd37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AT"/>
          </a:p>
        </p:txBody>
      </p:sp>
      <p:sp>
        <p:nvSpPr>
          <p:cNvPr id="169" name="Google Shape;169;g2e1b41ebd37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b="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AT"/>
          </a:p>
        </p:txBody>
      </p:sp>
      <p:sp>
        <p:nvSpPr>
          <p:cNvPr id="90" name="Google Shape;9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 panose="020B0604020202020204" pitchFamily="34" charset="0"/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e1b41ebd3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AT"/>
          </a:p>
        </p:txBody>
      </p:sp>
      <p:sp>
        <p:nvSpPr>
          <p:cNvPr id="98" name="Google Shape;98;g2e1b41ebd37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 lang="en-US" sz="1100" b="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>
            <a:alpha val="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9888A6A1-CCED-FCC4-BE38-B513472E1C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582" y="1126557"/>
            <a:ext cx="8804835" cy="3846821"/>
          </a:xfrm>
        </p:spPr>
        <p:txBody>
          <a:bodyPr>
            <a:normAutofit/>
          </a:bodyPr>
          <a:lstStyle/>
          <a:p>
            <a:endParaRPr lang="de-DE" dirty="0"/>
          </a:p>
          <a:p>
            <a:r>
              <a:rPr lang="en-US" sz="3000" b="1" dirty="0">
                <a:solidFill>
                  <a:srgbClr val="002060"/>
                </a:solidFill>
              </a:rPr>
              <a:t>PeaceTech – </a:t>
            </a:r>
            <a:r>
              <a:rPr lang="de-DE" sz="3000" b="1" noProof="0" dirty="0">
                <a:solidFill>
                  <a:srgbClr val="002060"/>
                </a:solidFill>
              </a:rPr>
              <a:t>Wie digitale und technologische Instrumente friedenspolitisch eingesetzt werden können</a:t>
            </a:r>
            <a:endParaRPr lang="de-DE" sz="3000" dirty="0">
              <a:solidFill>
                <a:srgbClr val="002060"/>
              </a:solidFill>
            </a:endParaRPr>
          </a:p>
          <a:p>
            <a:endParaRPr lang="de-DE" sz="1500" b="1" dirty="0">
              <a:solidFill>
                <a:srgbClr val="C00000"/>
              </a:solidFill>
            </a:endParaRPr>
          </a:p>
          <a:p>
            <a:r>
              <a:rPr lang="it-IT" sz="2600" b="1" dirty="0">
                <a:solidFill>
                  <a:srgbClr val="C00000"/>
                </a:solidFill>
              </a:rPr>
              <a:t> </a:t>
            </a:r>
            <a:r>
              <a:rPr lang="it-IT" sz="1800" dirty="0">
                <a:solidFill>
                  <a:srgbClr val="C00000"/>
                </a:solidFill>
              </a:rPr>
              <a:t>Astrid Holzinger</a:t>
            </a:r>
          </a:p>
          <a:p>
            <a:r>
              <a:rPr lang="it-IT" sz="1800" dirty="0">
                <a:solidFill>
                  <a:srgbClr val="C00000"/>
                </a:solidFill>
              </a:rPr>
              <a:t>Senior Project Manager, </a:t>
            </a:r>
            <a:r>
              <a:rPr lang="it-IT" sz="1800" dirty="0" err="1">
                <a:solidFill>
                  <a:srgbClr val="C00000"/>
                </a:solidFill>
              </a:rPr>
              <a:t>Austrian</a:t>
            </a:r>
            <a:r>
              <a:rPr lang="it-IT" sz="1800" dirty="0">
                <a:solidFill>
                  <a:srgbClr val="C00000"/>
                </a:solidFill>
              </a:rPr>
              <a:t> Centre for Peace</a:t>
            </a:r>
          </a:p>
          <a:p>
            <a:r>
              <a:rPr lang="it-IT" sz="1800" dirty="0">
                <a:solidFill>
                  <a:srgbClr val="C00000"/>
                </a:solidFill>
              </a:rPr>
              <a:t>holzinger@ac4p.at</a:t>
            </a:r>
          </a:p>
          <a:p>
            <a:endParaRPr lang="it-IT" sz="1800" dirty="0">
              <a:solidFill>
                <a:srgbClr val="C00000"/>
              </a:solidFill>
            </a:endParaRPr>
          </a:p>
          <a:p>
            <a:endParaRPr lang="de-DE" sz="1800" dirty="0">
              <a:solidFill>
                <a:srgbClr val="002060"/>
              </a:solidFill>
            </a:endParaRPr>
          </a:p>
          <a:p>
            <a:endParaRPr lang="de-DE" sz="2000" dirty="0">
              <a:solidFill>
                <a:schemeClr val="tx1"/>
              </a:solidFill>
            </a:endParaRPr>
          </a:p>
        </p:txBody>
      </p:sp>
      <p:pic>
        <p:nvPicPr>
          <p:cNvPr id="2" name="Grafik 1" descr="Ein Bild, das Text enthält.&#10;&#10;Automatisch generierte Beschreibung">
            <a:extLst>
              <a:ext uri="{FF2B5EF4-FFF2-40B4-BE49-F238E27FC236}">
                <a16:creationId xmlns:a16="http://schemas.microsoft.com/office/drawing/2014/main" id="{C9326262-07EB-57D9-DE10-E236D4FC01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94" y="350874"/>
            <a:ext cx="1947136" cy="61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F4B3131A-A1F6-2C31-75D6-967B26786F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44" t="37310" r="17289" b="3232"/>
          <a:stretch>
            <a:fillRect/>
          </a:stretch>
        </p:blipFill>
        <p:spPr bwMode="auto">
          <a:xfrm>
            <a:off x="8003097" y="3946980"/>
            <a:ext cx="1140903" cy="1026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728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6"/>
          <p:cNvPicPr preferRelativeResize="0"/>
          <p:nvPr/>
        </p:nvPicPr>
        <p:blipFill rotWithShape="1">
          <a:blip r:embed="rId3">
            <a:alphaModFix amt="36000"/>
          </a:blip>
          <a:srcRect l="626" t="31375" b="31375"/>
          <a:stretch>
            <a:fillRect/>
          </a:stretch>
        </p:blipFill>
        <p:spPr>
          <a:xfrm>
            <a:off x="-426" y="-4"/>
            <a:ext cx="9144426" cy="5143504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6"/>
          <p:cNvSpPr txBox="1">
            <a:spLocks noGrp="1"/>
          </p:cNvSpPr>
          <p:nvPr>
            <p:ph type="ctrTitle"/>
          </p:nvPr>
        </p:nvSpPr>
        <p:spPr>
          <a:xfrm>
            <a:off x="-426" y="317477"/>
            <a:ext cx="9144426" cy="919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de-DE" sz="3200" b="1" noProof="0" dirty="0">
                <a:latin typeface="+mj-lt"/>
                <a:ea typeface="Bebas Neue"/>
                <a:cs typeface="Bebas Neue"/>
                <a:sym typeface="Bebas Neue"/>
              </a:rPr>
              <a:t>Friedensbildung und Ausbildung von Friedensfachkräften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F27AE39-42DB-DC0B-DBE9-457765BD5F52}"/>
              </a:ext>
            </a:extLst>
          </p:cNvPr>
          <p:cNvSpPr txBox="1"/>
          <p:nvPr/>
        </p:nvSpPr>
        <p:spPr>
          <a:xfrm>
            <a:off x="437937" y="1440481"/>
            <a:ext cx="84963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Technologien können Friedensbildung in der Bevölkerung und die Ausbildung von Friedensfachkräften unterstützen durch:</a:t>
            </a:r>
          </a:p>
          <a:p>
            <a:endParaRPr lang="de-DE" sz="2400" dirty="0"/>
          </a:p>
          <a:p>
            <a:pPr marL="457200" indent="-336550">
              <a:buSzPts val="1700"/>
              <a:buFont typeface="Helvetica Neue"/>
              <a:buChar char="●"/>
            </a:pPr>
            <a:r>
              <a:rPr lang="de-DE" sz="2400" dirty="0"/>
              <a:t>Digitales Storytelling</a:t>
            </a:r>
          </a:p>
          <a:p>
            <a:pPr marL="457200" indent="-336550">
              <a:buSzPts val="1700"/>
              <a:buFont typeface="Helvetica Neue"/>
              <a:buChar char="●"/>
            </a:pPr>
            <a:r>
              <a:rPr lang="de-DE" sz="2400" dirty="0"/>
              <a:t>Spielbasiertes Lernen</a:t>
            </a:r>
          </a:p>
          <a:p>
            <a:pPr marL="457200" indent="-336550">
              <a:buSzPts val="1700"/>
              <a:buFont typeface="Helvetica Neue"/>
              <a:buChar char="●"/>
            </a:pPr>
            <a:r>
              <a:rPr lang="de-DE" sz="2400" dirty="0"/>
              <a:t>Online-Plattformen und digitale Lernangebote</a:t>
            </a:r>
          </a:p>
          <a:p>
            <a:pPr marL="457200" indent="-336550">
              <a:buSzPts val="1700"/>
              <a:buFont typeface="Helvetica Neue"/>
              <a:buChar char="●"/>
            </a:pPr>
            <a:r>
              <a:rPr lang="de-DE" sz="2400" dirty="0"/>
              <a:t>Virtual- und Mixed-Reality-Trainingsszenarien</a:t>
            </a:r>
          </a:p>
          <a:p>
            <a:pPr marL="120650" lvl="0">
              <a:buSzPts val="1700"/>
            </a:pPr>
            <a:endParaRPr lang="en-US" sz="2200" dirty="0">
              <a:latin typeface="+mn-lt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1B906E76-1F63-E566-1E03-22F3A3F73D14}"/>
              </a:ext>
            </a:extLst>
          </p:cNvPr>
          <p:cNvSpPr txBox="1"/>
          <p:nvPr/>
        </p:nvSpPr>
        <p:spPr>
          <a:xfrm>
            <a:off x="6456499" y="884375"/>
            <a:ext cx="2573201" cy="293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buClr>
                <a:schemeClr val="dk1"/>
              </a:buClr>
              <a:buSzPts val="1100"/>
            </a:pPr>
            <a:r>
              <a:rPr lang="de-DE" sz="1800" dirty="0"/>
              <a:t>Spielbasiertes Lernangebot zu Friedensförderung mit interaktiven Modulen zu Themen wie dem Friedensnobelpreis oder Flüchtlingshilfe der Vereinten Nationen.</a:t>
            </a:r>
          </a:p>
        </p:txBody>
      </p:sp>
      <p:pic>
        <p:nvPicPr>
          <p:cNvPr id="1026" name="Picture 2" descr="Nobel Peace Prize laureates welcome learners to the Nobel Peace Center">
            <a:extLst>
              <a:ext uri="{FF2B5EF4-FFF2-40B4-BE49-F238E27FC236}">
                <a16:creationId xmlns:a16="http://schemas.microsoft.com/office/drawing/2014/main" id="{B136DBEE-1E41-9BBB-1FD4-DE93D8B08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4199"/>
            <a:ext cx="6292223" cy="4179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A04E3D95-3EE1-3811-90FD-3B94F60EE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217" y="1019697"/>
            <a:ext cx="1311000" cy="590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7FE222BB-C259-34D3-AD9F-CC22D13F6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00" y="126265"/>
            <a:ext cx="1350502" cy="48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17D0065B-02AA-D13E-7B49-BC088B311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98" y="257183"/>
            <a:ext cx="1170390" cy="47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225DB587-DC5E-FCFA-FD69-14E6ABD7FDDE}"/>
              </a:ext>
            </a:extLst>
          </p:cNvPr>
          <p:cNvSpPr txBox="1"/>
          <p:nvPr/>
        </p:nvSpPr>
        <p:spPr>
          <a:xfrm>
            <a:off x="546519" y="1842343"/>
            <a:ext cx="37332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SkillDrill: </a:t>
            </a:r>
            <a:r>
              <a:rPr lang="de-DE" sz="2000" dirty="0"/>
              <a:t>Entwicklung</a:t>
            </a:r>
            <a:r>
              <a:rPr lang="de-DE" sz="2000" b="1" dirty="0"/>
              <a:t> </a:t>
            </a:r>
            <a:r>
              <a:rPr lang="de-DE" sz="2000" dirty="0"/>
              <a:t>von Mixed-Reality- und Virtual-Reality-Trainingsszenarien zur Ausbildung von Friedensfachkräften in den Bereichen Feldorientierung, Kartenlesen, Situationsbewusstsein und </a:t>
            </a:r>
            <a:r>
              <a:rPr lang="de-DE" sz="2000" dirty="0" err="1"/>
              <a:t>Patient:innenversorgung</a:t>
            </a:r>
            <a:r>
              <a:rPr lang="de-DE" sz="2000" dirty="0"/>
              <a:t>.</a:t>
            </a:r>
            <a:endParaRPr lang="en-US" sz="20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598C176-AC94-F3A7-F075-38E3BE308370}"/>
              </a:ext>
            </a:extLst>
          </p:cNvPr>
          <p:cNvSpPr txBox="1"/>
          <p:nvPr/>
        </p:nvSpPr>
        <p:spPr>
          <a:xfrm>
            <a:off x="4864233" y="1854454"/>
            <a:ext cx="38649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EnviPeace:</a:t>
            </a:r>
            <a:r>
              <a:rPr lang="de-DE" sz="2000" dirty="0"/>
              <a:t> Entwicklung von Mixed-Reality-Szenarien zur Ausbildung von Friedensfachkräften im Bereich Environmental </a:t>
            </a:r>
            <a:r>
              <a:rPr lang="de-DE" sz="2000" dirty="0" err="1"/>
              <a:t>Peacebuilding</a:t>
            </a:r>
            <a:r>
              <a:rPr lang="de-DE" sz="2000" dirty="0"/>
              <a:t> sowie für den Einsatz in von Konflikt, Klimawandel und Umweltzerstörung betroffenen Gebieten.</a:t>
            </a:r>
            <a:endParaRPr lang="de-DE" sz="1600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A6DDE6C6-9014-131D-84FA-6C0CE92381E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2175"/>
          <a:stretch>
            <a:fillRect/>
          </a:stretch>
        </p:blipFill>
        <p:spPr>
          <a:xfrm>
            <a:off x="5388082" y="1019697"/>
            <a:ext cx="2387004" cy="59040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DA1CAE4-146A-06A0-15F6-28B06F69FE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9843" y="57531"/>
            <a:ext cx="2538249" cy="71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974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>
            <a:extLst>
              <a:ext uri="{FF2B5EF4-FFF2-40B4-BE49-F238E27FC236}">
                <a16:creationId xmlns:a16="http://schemas.microsoft.com/office/drawing/2014/main" id="{5BD5D65E-406B-11CE-602F-0B7798E549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90" r="2199"/>
          <a:stretch>
            <a:fillRect/>
          </a:stretch>
        </p:blipFill>
        <p:spPr>
          <a:xfrm>
            <a:off x="297455" y="2192357"/>
            <a:ext cx="5229919" cy="2951143"/>
          </a:xfrm>
          <a:prstGeom prst="rect">
            <a:avLst/>
          </a:prstGeom>
        </p:spPr>
      </p:pic>
      <p:pic>
        <p:nvPicPr>
          <p:cNvPr id="120" name="Google Shape;120;g2e23ea71e58_0_14" title="skilldrill3.png"/>
          <p:cNvPicPr preferRelativeResize="0"/>
          <p:nvPr/>
        </p:nvPicPr>
        <p:blipFill rotWithShape="1">
          <a:blip r:embed="rId4">
            <a:alphaModFix/>
          </a:blip>
          <a:srcRect l="5136" t="10457" r="758" b="20318"/>
          <a:stretch>
            <a:fillRect/>
          </a:stretch>
        </p:blipFill>
        <p:spPr>
          <a:xfrm>
            <a:off x="396607" y="705080"/>
            <a:ext cx="5130767" cy="1384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 descr="Ein Bild, das Himmel, Dünen, draußen, Landschaft enthält.&#10;&#10;KI-generierte Inhalte können fehlerhaft sein.">
            <a:extLst>
              <a:ext uri="{FF2B5EF4-FFF2-40B4-BE49-F238E27FC236}">
                <a16:creationId xmlns:a16="http://schemas.microsoft.com/office/drawing/2014/main" id="{CD85F3DD-67F6-6F25-1DD5-22B1A576D89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875" t="35823" r="26474" b="12479"/>
          <a:stretch>
            <a:fillRect/>
          </a:stretch>
        </p:blipFill>
        <p:spPr>
          <a:xfrm>
            <a:off x="5787018" y="705080"/>
            <a:ext cx="2864386" cy="1384008"/>
          </a:xfrm>
          <a:prstGeom prst="rect">
            <a:avLst/>
          </a:prstGeom>
        </p:spPr>
      </p:pic>
      <p:pic>
        <p:nvPicPr>
          <p:cNvPr id="5" name="Picture 12">
            <a:extLst>
              <a:ext uri="{FF2B5EF4-FFF2-40B4-BE49-F238E27FC236}">
                <a16:creationId xmlns:a16="http://schemas.microsoft.com/office/drawing/2014/main" id="{3C2E4B78-8084-4E93-3225-4E5C63FC84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4" t="31661" r="10752" b="2360"/>
          <a:stretch>
            <a:fillRect/>
          </a:stretch>
        </p:blipFill>
        <p:spPr bwMode="auto">
          <a:xfrm>
            <a:off x="5787018" y="2192357"/>
            <a:ext cx="2864386" cy="29511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47A67AB3-9207-2658-73D2-7A73E7D2D671}"/>
              </a:ext>
            </a:extLst>
          </p:cNvPr>
          <p:cNvSpPr txBox="1"/>
          <p:nvPr/>
        </p:nvSpPr>
        <p:spPr>
          <a:xfrm>
            <a:off x="0" y="-95139"/>
            <a:ext cx="912512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de-DE" sz="1000" b="1" noProof="0" dirty="0">
              <a:sym typeface="Bebas Neue"/>
            </a:endParaRPr>
          </a:p>
          <a:p>
            <a:pPr algn="ctr"/>
            <a:r>
              <a:rPr lang="de-DE" sz="3200" b="1" noProof="0" dirty="0">
                <a:ea typeface="Bebas Neue"/>
                <a:cs typeface="Bebas Neue"/>
                <a:sym typeface="Bebas Neue"/>
              </a:rPr>
              <a:t>Situationsbewusstsein</a:t>
            </a:r>
            <a:br>
              <a:rPr lang="de-DE" sz="3200" b="1" noProof="0" dirty="0">
                <a:ea typeface="Bebas Neue"/>
                <a:cs typeface="Bebas Neue"/>
                <a:sym typeface="Bebas Neue"/>
              </a:rPr>
            </a:br>
            <a:endParaRPr lang="de-DE" sz="3200" b="1" noProof="0" dirty="0">
              <a:ea typeface="Bebas Neue"/>
              <a:cs typeface="Bebas Neue"/>
              <a:sym typeface="Bebas Neue"/>
            </a:endParaRPr>
          </a:p>
          <a:p>
            <a:pPr algn="ctr"/>
            <a:endParaRPr lang="de-DE" sz="2400" noProof="0" dirty="0"/>
          </a:p>
        </p:txBody>
      </p:sp>
    </p:spTree>
    <p:extLst>
      <p:ext uri="{BB962C8B-B14F-4D97-AF65-F5344CB8AC3E}">
        <p14:creationId xmlns:p14="http://schemas.microsoft.com/office/powerpoint/2010/main" val="4129912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A866556-A83E-E055-7030-A7C797A5D08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0" y="-92052"/>
            <a:ext cx="9144000" cy="1200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000" b="1" dirty="0">
              <a:sym typeface="Bebas Neue"/>
            </a:endParaRPr>
          </a:p>
          <a:p>
            <a:r>
              <a:rPr lang="de-DE" sz="3200" b="1" noProof="0" dirty="0">
                <a:ea typeface="Bebas Neue"/>
                <a:cs typeface="Bebas Neue"/>
                <a:sym typeface="Bebas Neue"/>
              </a:rPr>
              <a:t>Orientierung im Feld und Kartenkunde</a:t>
            </a:r>
          </a:p>
          <a:p>
            <a:endParaRPr lang="de-DE" sz="2400" dirty="0"/>
          </a:p>
        </p:txBody>
      </p:sp>
      <p:pic>
        <p:nvPicPr>
          <p:cNvPr id="8" name="Grafik 7" descr="Ein Bild, das Karte enthält.&#10;&#10;KI-generierte Inhalte können fehlerhaft sein.">
            <a:extLst>
              <a:ext uri="{FF2B5EF4-FFF2-40B4-BE49-F238E27FC236}">
                <a16:creationId xmlns:a16="http://schemas.microsoft.com/office/drawing/2014/main" id="{A5E6FCAC-1D58-AF76-0939-FC47A4A37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4284" y="858706"/>
            <a:ext cx="5057276" cy="4054818"/>
          </a:xfrm>
          <a:prstGeom prst="rect">
            <a:avLst/>
          </a:prstGeom>
        </p:spPr>
      </p:pic>
      <p:pic>
        <p:nvPicPr>
          <p:cNvPr id="2" name="Grafik 1" descr="Ein Bild, das Karte, Text, Atlas enthält.&#10;&#10;KI-generierte Inhalte können fehlerhaft sein.">
            <a:extLst>
              <a:ext uri="{FF2B5EF4-FFF2-40B4-BE49-F238E27FC236}">
                <a16:creationId xmlns:a16="http://schemas.microsoft.com/office/drawing/2014/main" id="{7C5A6715-E392-7081-3353-5686F9F2ED0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695" t="14041" b="19252"/>
          <a:stretch>
            <a:fillRect/>
          </a:stretch>
        </p:blipFill>
        <p:spPr>
          <a:xfrm>
            <a:off x="261473" y="3291841"/>
            <a:ext cx="3371338" cy="1597448"/>
          </a:xfrm>
          <a:prstGeom prst="rect">
            <a:avLst/>
          </a:prstGeom>
        </p:spPr>
      </p:pic>
      <p:pic>
        <p:nvPicPr>
          <p:cNvPr id="3" name="Grafik 2" descr="Ein Bild, das Text, Karte enthält.&#10;&#10;KI-generierte Inhalte können fehlerhaft sein.">
            <a:extLst>
              <a:ext uri="{FF2B5EF4-FFF2-40B4-BE49-F238E27FC236}">
                <a16:creationId xmlns:a16="http://schemas.microsoft.com/office/drawing/2014/main" id="{A43423DB-912A-E7A9-E9F3-2371222DC45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7822" b="20342"/>
          <a:stretch>
            <a:fillRect/>
          </a:stretch>
        </p:blipFill>
        <p:spPr>
          <a:xfrm>
            <a:off x="261473" y="858706"/>
            <a:ext cx="3371338" cy="228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947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917D7120-8B8B-20DF-8432-BB0E8BE7C9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64" t="24327" r="32386" b="8054"/>
          <a:stretch>
            <a:fillRect/>
          </a:stretch>
        </p:blipFill>
        <p:spPr bwMode="auto">
          <a:xfrm>
            <a:off x="445589" y="753543"/>
            <a:ext cx="4087852" cy="403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7FFE5B32-8FE0-7109-7495-75B3685655F3}"/>
              </a:ext>
            </a:extLst>
          </p:cNvPr>
          <p:cNvSpPr txBox="1"/>
          <p:nvPr/>
        </p:nvSpPr>
        <p:spPr>
          <a:xfrm>
            <a:off x="-77118" y="-91511"/>
            <a:ext cx="92211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000" b="1" dirty="0">
              <a:sym typeface="Bebas Neue"/>
            </a:endParaRPr>
          </a:p>
          <a:p>
            <a:pPr algn="ctr"/>
            <a:r>
              <a:rPr lang="en-GB" sz="3200" b="1" dirty="0">
                <a:ea typeface="Bebas Neue"/>
                <a:cs typeface="Bebas Neue"/>
                <a:sym typeface="Bebas Neue"/>
              </a:rPr>
              <a:t>Patient:innenversorgung</a:t>
            </a:r>
            <a:endParaRPr lang="en-GB" sz="2400" b="1" dirty="0">
              <a:ea typeface="Bebas Neue"/>
              <a:cs typeface="Bebas Neue"/>
              <a:sym typeface="Bebas Neue"/>
            </a:endParaRPr>
          </a:p>
          <a:p>
            <a:pPr algn="ctr"/>
            <a:endParaRPr lang="de-DE" sz="240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C5C83E0-58F1-6E7F-2983-0178A06C45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67" r="12647" b="5023"/>
          <a:stretch>
            <a:fillRect/>
          </a:stretch>
        </p:blipFill>
        <p:spPr bwMode="auto">
          <a:xfrm>
            <a:off x="4670630" y="753544"/>
            <a:ext cx="3664945" cy="2031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rafik 9" descr="Ein Bild, das Person, Menschliches Gesicht, Badezimmer, Wand enthält.&#10;&#10;KI-generierte Inhalte können fehlerhaft sein.">
            <a:extLst>
              <a:ext uri="{FF2B5EF4-FFF2-40B4-BE49-F238E27FC236}">
                <a16:creationId xmlns:a16="http://schemas.microsoft.com/office/drawing/2014/main" id="{D207B8BC-A8BA-98D9-C479-BACE4E162BD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0639" t="15322" r="-1" b="17917"/>
          <a:stretch>
            <a:fillRect/>
          </a:stretch>
        </p:blipFill>
        <p:spPr>
          <a:xfrm>
            <a:off x="4670630" y="2924523"/>
            <a:ext cx="3623360" cy="186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9431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3B4ED4E1-6DE5-CC94-5E94-9FAC3CDFADDD}"/>
              </a:ext>
            </a:extLst>
          </p:cNvPr>
          <p:cNvSpPr txBox="1"/>
          <p:nvPr/>
        </p:nvSpPr>
        <p:spPr>
          <a:xfrm>
            <a:off x="-133147" y="-85175"/>
            <a:ext cx="9144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000" b="1" dirty="0">
              <a:sym typeface="Bebas Neue"/>
            </a:endParaRPr>
          </a:p>
          <a:p>
            <a:pPr algn="ctr"/>
            <a:r>
              <a:rPr lang="en-GB" sz="3200" b="1" dirty="0">
                <a:ea typeface="Bebas Neue"/>
                <a:cs typeface="Bebas Neue"/>
                <a:sym typeface="Bebas Neue"/>
              </a:rPr>
              <a:t>Nexus Klima, Frieden, Sicherheit</a:t>
            </a:r>
            <a:br>
              <a:rPr lang="en-GB" sz="3200" b="1" dirty="0">
                <a:ea typeface="Bebas Neue"/>
                <a:cs typeface="Bebas Neue"/>
                <a:sym typeface="Bebas Neue"/>
              </a:rPr>
            </a:br>
            <a:endParaRPr lang="en-GB" sz="3200" b="1" dirty="0">
              <a:ea typeface="Bebas Neue"/>
              <a:cs typeface="Bebas Neue"/>
              <a:sym typeface="Bebas Neue"/>
            </a:endParaRPr>
          </a:p>
          <a:p>
            <a:pPr algn="ctr"/>
            <a:endParaRPr lang="de-DE" sz="24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026C5B4-8011-E428-AF44-AE581631E2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37" b="5310"/>
          <a:stretch>
            <a:fillRect/>
          </a:stretch>
        </p:blipFill>
        <p:spPr bwMode="auto">
          <a:xfrm>
            <a:off x="5960089" y="817054"/>
            <a:ext cx="2726718" cy="1542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CC519FA6-F3E9-E86B-6438-5ADEE1043A0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710" r="4139" b="9599"/>
          <a:stretch>
            <a:fillRect/>
          </a:stretch>
        </p:blipFill>
        <p:spPr>
          <a:xfrm>
            <a:off x="457193" y="817054"/>
            <a:ext cx="2974334" cy="397545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DD8C5E8-6BE5-8337-567F-F8D824D0A85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6601" b="13366"/>
          <a:stretch>
            <a:fillRect/>
          </a:stretch>
        </p:blipFill>
        <p:spPr>
          <a:xfrm>
            <a:off x="5960088" y="814359"/>
            <a:ext cx="2774703" cy="1542515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53F79406-5619-93E2-D24C-BDE027C82E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2" t="27513" r="37390" b="10749"/>
          <a:stretch>
            <a:fillRect/>
          </a:stretch>
        </p:blipFill>
        <p:spPr bwMode="auto">
          <a:xfrm>
            <a:off x="3558301" y="3150265"/>
            <a:ext cx="2250467" cy="1639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fik 10" descr="Ein Bild, das Baum, Screenshot, Spielplatz, draußen enthält.&#10;&#10;KI-generierte Inhalte können fehlerhaft sein.">
            <a:extLst>
              <a:ext uri="{FF2B5EF4-FFF2-40B4-BE49-F238E27FC236}">
                <a16:creationId xmlns:a16="http://schemas.microsoft.com/office/drawing/2014/main" id="{BE8A72D2-B787-50E8-4097-BDA06D9084B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0726" t="-1687" r="24415" b="1687"/>
          <a:stretch>
            <a:fillRect/>
          </a:stretch>
        </p:blipFill>
        <p:spPr>
          <a:xfrm>
            <a:off x="5960089" y="2436996"/>
            <a:ext cx="2726718" cy="2352763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682396D-132D-235D-29C6-86DAD35664A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8655" t="769" r="3432"/>
          <a:stretch>
            <a:fillRect/>
          </a:stretch>
        </p:blipFill>
        <p:spPr>
          <a:xfrm>
            <a:off x="3558301" y="817054"/>
            <a:ext cx="2275013" cy="217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139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98;g36b04bbfc79_0_208">
            <a:extLst>
              <a:ext uri="{FF2B5EF4-FFF2-40B4-BE49-F238E27FC236}">
                <a16:creationId xmlns:a16="http://schemas.microsoft.com/office/drawing/2014/main" id="{B0A291DF-E0F1-E4E6-BB1B-A80A71B21C21}"/>
              </a:ext>
            </a:extLst>
          </p:cNvPr>
          <p:cNvPicPr preferRelativeResize="0"/>
          <p:nvPr/>
        </p:nvPicPr>
        <p:blipFill rotWithShape="1">
          <a:blip r:embed="rId3">
            <a:alphaModFix amt="32000"/>
          </a:blip>
          <a:srcRect l="9670" t="2094" r="2733" b="1030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6F81766-C41C-D933-8DE0-0D0C45963016}"/>
              </a:ext>
            </a:extLst>
          </p:cNvPr>
          <p:cNvSpPr txBox="1"/>
          <p:nvPr/>
        </p:nvSpPr>
        <p:spPr>
          <a:xfrm>
            <a:off x="0" y="156079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latin typeface="+mj-lt"/>
              </a:rPr>
              <a:t>Risiken und Herausforderungen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5CADCB4-7F91-DF67-EC51-D830E7B18991}"/>
              </a:ext>
            </a:extLst>
          </p:cNvPr>
          <p:cNvSpPr txBox="1"/>
          <p:nvPr/>
        </p:nvSpPr>
        <p:spPr>
          <a:xfrm>
            <a:off x="519764" y="896933"/>
            <a:ext cx="8188008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Desinformation, Datenlücken und mangelndes Kontextverständnis können zu fehlerhaften Analysen und Entscheidungen führen.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Datenschutz-, Sicherheits- und Überwachungsrisiken können Friedensfachkräfte und konfliktbetroffene Gemeinschaften gefährden.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Ungleicher Zugang zu Technologien und digitale Kompetenzunterschiede können bestehende Ungleichheiten vertiefen.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Technologien sind nicht neutral und können geschlechtsspezifische, ethnische und soziale Vorurteile verstärken.</a:t>
            </a:r>
          </a:p>
        </p:txBody>
      </p:sp>
    </p:spTree>
    <p:extLst>
      <p:ext uri="{BB962C8B-B14F-4D97-AF65-F5344CB8AC3E}">
        <p14:creationId xmlns:p14="http://schemas.microsoft.com/office/powerpoint/2010/main" val="1416099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4;p5">
            <a:extLst>
              <a:ext uri="{FF2B5EF4-FFF2-40B4-BE49-F238E27FC236}">
                <a16:creationId xmlns:a16="http://schemas.microsoft.com/office/drawing/2014/main" id="{284F2D44-314B-219C-2CCB-F1F2182BB859}"/>
              </a:ext>
            </a:extLst>
          </p:cNvPr>
          <p:cNvSpPr txBox="1">
            <a:spLocks/>
          </p:cNvSpPr>
          <p:nvPr/>
        </p:nvSpPr>
        <p:spPr>
          <a:xfrm>
            <a:off x="311700" y="299492"/>
            <a:ext cx="8520600" cy="755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sz="2800" b="1" dirty="0"/>
              <a:t>Studie zu Nutzung, Chancen und Risiken von Technologien in der Friedensförderung</a:t>
            </a:r>
            <a:endParaRPr lang="de-DE" sz="2800" b="1" kern="1200" noProof="0" dirty="0">
              <a:solidFill>
                <a:schemeClr val="tx1"/>
              </a:solidFill>
              <a:latin typeface="+mj-lt"/>
              <a:ea typeface="+mn-ea"/>
              <a:cs typeface="+mn-cs"/>
              <a:sym typeface="Bebas Neue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FB9A947-0715-545B-4E4D-0EE0EC16FFDC}"/>
              </a:ext>
            </a:extLst>
          </p:cNvPr>
          <p:cNvSpPr txBox="1"/>
          <p:nvPr/>
        </p:nvSpPr>
        <p:spPr>
          <a:xfrm>
            <a:off x="311700" y="1188571"/>
            <a:ext cx="8354727" cy="395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2025 führte das ACP in Kooperation mit dem AIT eine globale Studie mit mehr als 200 Friedensfachkräften durch.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Erhebung quantitativer und qualitativer Daten zu folgenden Fragestellungen:</a:t>
            </a:r>
          </a:p>
          <a:p>
            <a:endParaRPr lang="de-DE" sz="2000" dirty="0"/>
          </a:p>
          <a:p>
            <a:pPr marL="342900" indent="-342900">
              <a:buAutoNum type="arabicParenR"/>
            </a:pPr>
            <a:r>
              <a:rPr lang="de-DE" sz="2000" dirty="0"/>
              <a:t>Wie werden Technologien in der Friedensförderung genutzt? </a:t>
            </a:r>
          </a:p>
          <a:p>
            <a:pPr marL="342900" indent="-342900">
              <a:buAutoNum type="arabicParenR"/>
            </a:pPr>
            <a:endParaRPr lang="de-DE" sz="500" dirty="0"/>
          </a:p>
          <a:p>
            <a:pPr marL="342900" indent="-342900">
              <a:buAutoNum type="arabicParenR"/>
            </a:pPr>
            <a:r>
              <a:rPr lang="de-DE" sz="2000" dirty="0"/>
              <a:t>Welche Chancen und Risiken sehen Friedensfachkräfte im Einsatz von Technologien? </a:t>
            </a:r>
          </a:p>
          <a:p>
            <a:pPr marL="342900" indent="-342900">
              <a:buAutoNum type="arabicParenR"/>
            </a:pPr>
            <a:endParaRPr lang="de-DE" sz="500" dirty="0"/>
          </a:p>
          <a:p>
            <a:pPr marL="342900" indent="-342900">
              <a:buAutoNum type="arabicParenR"/>
            </a:pPr>
            <a:r>
              <a:rPr lang="de-DE" sz="2000" dirty="0"/>
              <a:t>Wie kann PeaceTech stärker an die Bedürfnisse und Realitäten von Friedensfachkräften und konfliktbetroffenen Gemeinschaften angepasst werden?</a:t>
            </a:r>
          </a:p>
          <a:p>
            <a:pPr lvl="0"/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6332513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4;p5">
            <a:extLst>
              <a:ext uri="{FF2B5EF4-FFF2-40B4-BE49-F238E27FC236}">
                <a16:creationId xmlns:a16="http://schemas.microsoft.com/office/drawing/2014/main" id="{B5B5E343-BD20-F42D-16BE-94408EEC922A}"/>
              </a:ext>
            </a:extLst>
          </p:cNvPr>
          <p:cNvSpPr txBox="1">
            <a:spLocks/>
          </p:cNvSpPr>
          <p:nvPr/>
        </p:nvSpPr>
        <p:spPr>
          <a:xfrm>
            <a:off x="311700" y="0"/>
            <a:ext cx="8520600" cy="755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sz="2800" b="1" dirty="0"/>
              <a:t>Zusammensetzung der Studienteilnehmenden</a:t>
            </a:r>
            <a:endParaRPr lang="de-DE" sz="2800" b="1" kern="1200" noProof="0" dirty="0">
              <a:solidFill>
                <a:schemeClr val="tx1"/>
              </a:solidFill>
              <a:latin typeface="+mj-lt"/>
              <a:ea typeface="+mn-ea"/>
              <a:cs typeface="+mn-cs"/>
              <a:sym typeface="Bebas Neue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8F4CE22-0C21-9131-CE27-A79C019BE61B}"/>
              </a:ext>
            </a:extLst>
          </p:cNvPr>
          <p:cNvSpPr txBox="1"/>
          <p:nvPr/>
        </p:nvSpPr>
        <p:spPr>
          <a:xfrm>
            <a:off x="1844841" y="1066638"/>
            <a:ext cx="2290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/>
              <a:t>Herkunftsregion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AFF1ADA-37C6-C5E6-630B-0F9F4B961FD2}"/>
              </a:ext>
            </a:extLst>
          </p:cNvPr>
          <p:cNvSpPr txBox="1"/>
          <p:nvPr/>
        </p:nvSpPr>
        <p:spPr>
          <a:xfrm>
            <a:off x="4616436" y="1066638"/>
            <a:ext cx="2290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/>
              <a:t>Einsatzregion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DFDF1ED-28A9-891F-E3FF-BF91771C63A2}"/>
              </a:ext>
            </a:extLst>
          </p:cNvPr>
          <p:cNvSpPr txBox="1"/>
          <p:nvPr/>
        </p:nvSpPr>
        <p:spPr>
          <a:xfrm>
            <a:off x="6853187" y="1066638"/>
            <a:ext cx="2290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/>
              <a:t>Geschlecht</a:t>
            </a:r>
          </a:p>
        </p:txBody>
      </p:sp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7E1D3755-C416-4FDF-BD9E-956167D680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5608319"/>
              </p:ext>
            </p:extLst>
          </p:nvPr>
        </p:nvGraphicFramePr>
        <p:xfrm>
          <a:off x="6907249" y="1604523"/>
          <a:ext cx="1925051" cy="2854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CC5E8014-C247-4D2E-A15F-A345D2BBD1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792652"/>
              </p:ext>
            </p:extLst>
          </p:nvPr>
        </p:nvGraphicFramePr>
        <p:xfrm>
          <a:off x="311700" y="1537232"/>
          <a:ext cx="6328128" cy="3302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1217091B-860E-4FAA-AC2A-472338DAF1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3187504"/>
              </p:ext>
            </p:extLst>
          </p:nvPr>
        </p:nvGraphicFramePr>
        <p:xfrm>
          <a:off x="3475764" y="1686123"/>
          <a:ext cx="3570972" cy="2707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21107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8;g2e199b22646_0_8">
            <a:extLst>
              <a:ext uri="{FF2B5EF4-FFF2-40B4-BE49-F238E27FC236}">
                <a16:creationId xmlns:a16="http://schemas.microsoft.com/office/drawing/2014/main" id="{8683A655-DEC0-78AA-16DA-ADC8368A93EA}"/>
              </a:ext>
            </a:extLst>
          </p:cNvPr>
          <p:cNvPicPr preferRelativeResize="0"/>
          <p:nvPr/>
        </p:nvPicPr>
        <p:blipFill rotWithShape="1">
          <a:blip r:embed="rId3">
            <a:alphaModFix amt="25000"/>
          </a:blip>
          <a:srcRect l="1448" t="17369" r="621"/>
          <a:stretch>
            <a:fillRect/>
          </a:stretch>
        </p:blipFill>
        <p:spPr>
          <a:xfrm>
            <a:off x="1" y="-1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3099D0-2CFA-059A-A75A-B7AC93A1FA72}"/>
              </a:ext>
            </a:extLst>
          </p:cNvPr>
          <p:cNvSpPr txBox="1"/>
          <p:nvPr/>
        </p:nvSpPr>
        <p:spPr>
          <a:xfrm>
            <a:off x="526183" y="945935"/>
            <a:ext cx="8617817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Moderne Technologien haben Konflikte grundlegend verändert, </a:t>
            </a:r>
          </a:p>
          <a:p>
            <a:r>
              <a:rPr lang="de-DE" sz="2000" dirty="0"/>
              <a:t>einschließlich der Art und Weise, wie sie geführt werden. </a:t>
            </a:r>
          </a:p>
          <a:p>
            <a:r>
              <a:rPr lang="de-DE" sz="2000" dirty="0"/>
              <a:t>Technologie kann Konflikte verschärfen, unter anderem durch:</a:t>
            </a:r>
          </a:p>
          <a:p>
            <a:endParaRPr lang="de-DE" sz="15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900" dirty="0"/>
              <a:t>Desinformationskampagnen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900" dirty="0"/>
              <a:t>KI-generierte Deepfake Videos und Bilder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900" dirty="0"/>
              <a:t>Cyberangriffe auf kritische Infrastruktur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900" dirty="0"/>
              <a:t>Drohnen und autonome Waffensysteme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900" dirty="0"/>
              <a:t>Überwachungssysteme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900" dirty="0"/>
              <a:t>Online-Rekrutierung und Radikalisierung</a:t>
            </a:r>
          </a:p>
          <a:p>
            <a:endParaRPr lang="de-DE" sz="1500" dirty="0"/>
          </a:p>
          <a:p>
            <a:r>
              <a:rPr lang="de-DE" sz="2000" dirty="0"/>
              <a:t>Gleichzeitig können Technologien aber auch dazu beitragen, </a:t>
            </a:r>
          </a:p>
          <a:p>
            <a:r>
              <a:rPr lang="de-DE" sz="2000" dirty="0"/>
              <a:t>Konflikte zu verhindern und zu lösen.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C745FC2-BE62-9036-B96C-811D91FFA62D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144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sz="3200" b="1" kern="1200" noProof="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Technologie, Frieden und Konflikt</a:t>
            </a:r>
          </a:p>
        </p:txBody>
      </p:sp>
    </p:spTree>
    <p:extLst>
      <p:ext uri="{BB962C8B-B14F-4D97-AF65-F5344CB8AC3E}">
        <p14:creationId xmlns:p14="http://schemas.microsoft.com/office/powerpoint/2010/main" val="14388862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54712E-5BC8-2016-D5F2-16564CB24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4221"/>
            <a:ext cx="9144000" cy="682053"/>
          </a:xfrm>
        </p:spPr>
        <p:txBody>
          <a:bodyPr>
            <a:normAutofit/>
          </a:bodyPr>
          <a:lstStyle/>
          <a:p>
            <a:r>
              <a:rPr lang="de-DE" sz="2800" b="1" dirty="0"/>
              <a:t>Nutzung von Technologien in der Friedenspraxis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7F5CCA0-D43B-D29E-2635-4D82DA316F51}"/>
              </a:ext>
            </a:extLst>
          </p:cNvPr>
          <p:cNvSpPr txBox="1"/>
          <p:nvPr/>
        </p:nvSpPr>
        <p:spPr>
          <a:xfrm>
            <a:off x="5108340" y="872015"/>
            <a:ext cx="42603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In welchem Ausmaß nutzen Sie Technologien in Ihrer Arbeit zur Unterstützung friedensfördernder Maßnahmen?</a:t>
            </a:r>
            <a:endParaRPr lang="en-GB" sz="1600" b="1" noProof="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8045285-A082-D03D-A673-9F29597E67E2}"/>
              </a:ext>
            </a:extLst>
          </p:cNvPr>
          <p:cNvSpPr txBox="1"/>
          <p:nvPr/>
        </p:nvSpPr>
        <p:spPr>
          <a:xfrm>
            <a:off x="207318" y="872015"/>
            <a:ext cx="4682316" cy="4170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Technologien sind integraler Bestandteil der Friedensarbeit und werden von Friedensfachkräften routinemäßig genutzt.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e-DE" sz="5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86% der Befragten nutzten Technologien in einem sehr hohen bis hohen Ausmaß zur Unterstützung friedensfördernder Maßnahmen. </a:t>
            </a:r>
          </a:p>
          <a:p>
            <a:pPr lvl="0"/>
            <a:r>
              <a:rPr lang="de-DE" sz="2000" dirty="0"/>
              <a:t>    Nur 7 % der Befragten nutzen </a:t>
            </a:r>
          </a:p>
          <a:p>
            <a:pPr lvl="0"/>
            <a:r>
              <a:rPr lang="de-DE" sz="2000" dirty="0"/>
              <a:t>    Technologien wenig bis gar nicht für </a:t>
            </a:r>
          </a:p>
          <a:p>
            <a:pPr lvl="0"/>
            <a:r>
              <a:rPr lang="de-DE" sz="2000" dirty="0"/>
              <a:t>    die Friedensarbeit.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000" dirty="0"/>
          </a:p>
        </p:txBody>
      </p:sp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5330D484-ECB8-486A-BEE3-8A3849FA53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0294099"/>
              </p:ext>
            </p:extLst>
          </p:nvPr>
        </p:nvGraphicFramePr>
        <p:xfrm>
          <a:off x="4572000" y="2126763"/>
          <a:ext cx="4572000" cy="3016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328750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3BFDBCD7-5D9C-EE49-EC69-ECB632CC4F12}"/>
              </a:ext>
            </a:extLst>
          </p:cNvPr>
          <p:cNvSpPr txBox="1"/>
          <p:nvPr/>
        </p:nvSpPr>
        <p:spPr>
          <a:xfrm>
            <a:off x="558800" y="769821"/>
            <a:ext cx="8712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000" dirty="0"/>
              <a:t>Breiter Einsatz von Technologien in der Friedensarbeit - sowohl für organisatorische Aufgaben als auch für substanzielle Tätigkeiten.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de-DE" sz="20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A98D425-9BB1-907D-3598-4E5622AD2B13}"/>
              </a:ext>
            </a:extLst>
          </p:cNvPr>
          <p:cNvSpPr txBox="1"/>
          <p:nvPr/>
        </p:nvSpPr>
        <p:spPr>
          <a:xfrm>
            <a:off x="0" y="156090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b="1" dirty="0"/>
              <a:t>Einsatzbereiche</a:t>
            </a: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424DDEDD-6F30-4A26-A347-B5C2C07DE6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5121802"/>
              </p:ext>
            </p:extLst>
          </p:nvPr>
        </p:nvGraphicFramePr>
        <p:xfrm>
          <a:off x="469783" y="1434517"/>
          <a:ext cx="8363824" cy="3552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707857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CEDDBA1-8A49-3DD3-C72D-09676FDB2D37}"/>
              </a:ext>
            </a:extLst>
          </p:cNvPr>
          <p:cNvSpPr txBox="1"/>
          <p:nvPr/>
        </p:nvSpPr>
        <p:spPr>
          <a:xfrm>
            <a:off x="0" y="156090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b="1" dirty="0"/>
              <a:t>Welche Technologien werden genutzt?</a:t>
            </a:r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38952F61-6BC6-0837-0F58-CC3037AE9C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6182786"/>
              </p:ext>
            </p:extLst>
          </p:nvPr>
        </p:nvGraphicFramePr>
        <p:xfrm>
          <a:off x="889000" y="1457604"/>
          <a:ext cx="7505700" cy="3543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5D9A54E1-C087-3577-AE48-6B2A0C763FA8}"/>
              </a:ext>
            </a:extLst>
          </p:cNvPr>
          <p:cNvSpPr txBox="1"/>
          <p:nvPr/>
        </p:nvSpPr>
        <p:spPr>
          <a:xfrm>
            <a:off x="215900" y="714514"/>
            <a:ext cx="8712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dirty="0"/>
              <a:t>Friedensfachkräfte nutzen vor allem leicht zugängliche Technologien, während fortgeschrittene Technologien deutlich seltener eingesetzt werden.</a:t>
            </a:r>
          </a:p>
        </p:txBody>
      </p:sp>
    </p:spTree>
    <p:extLst>
      <p:ext uri="{BB962C8B-B14F-4D97-AF65-F5344CB8AC3E}">
        <p14:creationId xmlns:p14="http://schemas.microsoft.com/office/powerpoint/2010/main" val="1112965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E856235-717E-A90E-78D2-A76B9E66190D}"/>
              </a:ext>
            </a:extLst>
          </p:cNvPr>
          <p:cNvSpPr txBox="1"/>
          <p:nvPr/>
        </p:nvSpPr>
        <p:spPr>
          <a:xfrm>
            <a:off x="246819" y="1089318"/>
            <a:ext cx="3977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Wie sehr können Technologien Friedensarbeit unterstützen?</a:t>
            </a:r>
            <a:endParaRPr lang="en-GB" sz="1600" b="1" noProof="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F9DE80C-16CC-F403-AFD0-745B89B2DAF1}"/>
              </a:ext>
            </a:extLst>
          </p:cNvPr>
          <p:cNvSpPr txBox="1"/>
          <p:nvPr/>
        </p:nvSpPr>
        <p:spPr>
          <a:xfrm>
            <a:off x="3928354" y="1073307"/>
            <a:ext cx="5016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Wie gut verstehen </a:t>
            </a:r>
            <a:r>
              <a:rPr lang="de-DE" sz="1600" b="1" dirty="0" err="1"/>
              <a:t>Technologieexpert:innen</a:t>
            </a:r>
            <a:r>
              <a:rPr lang="de-DE" sz="1600" b="1" dirty="0"/>
              <a:t> die Bedürfnisse von Menschen, die in Konfliktkontexten leben oder arbeiten?</a:t>
            </a:r>
            <a:endParaRPr lang="en-GB" sz="1600" b="1" noProof="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94435F1-F927-EBA6-AA38-9450CED06CA8}"/>
              </a:ext>
            </a:extLst>
          </p:cNvPr>
          <p:cNvSpPr txBox="1"/>
          <p:nvPr/>
        </p:nvSpPr>
        <p:spPr>
          <a:xfrm>
            <a:off x="246820" y="190310"/>
            <a:ext cx="88427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/>
              <a:t>95 % der Befragten glauben, dass Technologien Friedensarbeit stark unterstützen können, haben aber geringes Vertrauen in jene Personen die </a:t>
            </a:r>
            <a:r>
              <a:rPr lang="de-DE" sz="1800" dirty="0" err="1"/>
              <a:t>PeaceTech</a:t>
            </a:r>
            <a:r>
              <a:rPr lang="de-DE" sz="1800" dirty="0"/>
              <a:t> entwickeln.</a:t>
            </a:r>
          </a:p>
        </p:txBody>
      </p:sp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D2557301-1BCA-3725-EA6D-C50C587B73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7929801"/>
              </p:ext>
            </p:extLst>
          </p:nvPr>
        </p:nvGraphicFramePr>
        <p:xfrm>
          <a:off x="96214" y="2094805"/>
          <a:ext cx="4577385" cy="3048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067D1467-C03F-3F16-7C3E-D21E006984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960243"/>
              </p:ext>
            </p:extLst>
          </p:nvPr>
        </p:nvGraphicFramePr>
        <p:xfrm>
          <a:off x="3649375" y="1847819"/>
          <a:ext cx="5016104" cy="3048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245790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97A77-0170-39EE-DAA8-0C1D38D2E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46DE5622-9C5E-C62E-DB0D-3B513F6278AA}"/>
              </a:ext>
            </a:extLst>
          </p:cNvPr>
          <p:cNvSpPr txBox="1"/>
          <p:nvPr/>
        </p:nvSpPr>
        <p:spPr>
          <a:xfrm>
            <a:off x="0" y="156090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b="1" dirty="0"/>
              <a:t>Barrieren für die Nutzung von Technologien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EE91F8F-F779-9502-A600-B6193FE6E1AD}"/>
              </a:ext>
            </a:extLst>
          </p:cNvPr>
          <p:cNvSpPr txBox="1"/>
          <p:nvPr/>
        </p:nvSpPr>
        <p:spPr>
          <a:xfrm>
            <a:off x="228600" y="745291"/>
            <a:ext cx="8686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/>
              <a:t>Zentrale Hürden für den Einsatz von Technologien umfassen kapazitätsbezogene, finanzielle, infrastrukturelle, institutionelle und gesellschaftliche Herausforderungen.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A7D07BCE-B006-4D32-A954-8E6F4FAF53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4561602"/>
              </p:ext>
            </p:extLst>
          </p:nvPr>
        </p:nvGraphicFramePr>
        <p:xfrm>
          <a:off x="394283" y="1391622"/>
          <a:ext cx="8521117" cy="3506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912667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20A11-0446-2A1C-CF7F-6287F404F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6015872D-BFC6-256C-8874-ECFAB10788F2}"/>
              </a:ext>
            </a:extLst>
          </p:cNvPr>
          <p:cNvSpPr txBox="1"/>
          <p:nvPr/>
        </p:nvSpPr>
        <p:spPr>
          <a:xfrm>
            <a:off x="0" y="156090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b="1" dirty="0"/>
              <a:t>Risken bei der Nutzung von Technologien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53E593A-F5F4-CDD0-9DC5-9F215352D773}"/>
              </a:ext>
            </a:extLst>
          </p:cNvPr>
          <p:cNvSpPr txBox="1"/>
          <p:nvPr/>
        </p:nvSpPr>
        <p:spPr>
          <a:xfrm>
            <a:off x="317500" y="746422"/>
            <a:ext cx="8509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/>
              <a:t>Bedenken betreffen Missbrauch, Überwachung, Desinformation, dem Verlust von Vertrauen und menschlichen Beziehungen, sowie Technologien, die ohne Verständnis lokaler Realitäten entwickelt werden.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/>
              <a:t>70 % der Befragten berichteten von unbeabsichtigten negativen Folgen.</a:t>
            </a:r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3A4B0F60-6E25-4900-B3BA-F4DFE3680C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8414780"/>
              </p:ext>
            </p:extLst>
          </p:nvPr>
        </p:nvGraphicFramePr>
        <p:xfrm>
          <a:off x="738231" y="2013863"/>
          <a:ext cx="786048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807540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BA463-4063-4E32-E995-D2226060C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7A528E75-6504-36B3-7CB3-6B6F0F627D54}"/>
              </a:ext>
            </a:extLst>
          </p:cNvPr>
          <p:cNvSpPr txBox="1"/>
          <p:nvPr/>
        </p:nvSpPr>
        <p:spPr>
          <a:xfrm>
            <a:off x="0" y="156090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b="1" dirty="0"/>
              <a:t>Unterstützungsbedarfe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C2CD0F3-F694-86F4-C387-29FF0D36A0C5}"/>
              </a:ext>
            </a:extLst>
          </p:cNvPr>
          <p:cNvSpPr txBox="1"/>
          <p:nvPr/>
        </p:nvSpPr>
        <p:spPr>
          <a:xfrm>
            <a:off x="317500" y="746422"/>
            <a:ext cx="8509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/>
              <a:t>Befragte nannten insbesondere den Bedarf an stärkerer Zusammenarbeit, Wissensvermittlung, Trainingsangeboten, organisatorischen Richtlinien sowie einfachen und kontextspezifischen Technologien.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B2B7238D-6A37-4FA9-835C-1947D37A5B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955304"/>
              </p:ext>
            </p:extLst>
          </p:nvPr>
        </p:nvGraphicFramePr>
        <p:xfrm>
          <a:off x="317500" y="1871268"/>
          <a:ext cx="8508999" cy="2885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56686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76C3BE29-3629-E0AD-0BA8-0290C78F9925}"/>
              </a:ext>
            </a:extLst>
          </p:cNvPr>
          <p:cNvSpPr txBox="1"/>
          <p:nvPr/>
        </p:nvSpPr>
        <p:spPr>
          <a:xfrm>
            <a:off x="0" y="37680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b="1" dirty="0"/>
              <a:t>Zusammenfassung der Ergebnisse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C35568F-CBBE-7C94-6564-9291D4662DE8}"/>
              </a:ext>
            </a:extLst>
          </p:cNvPr>
          <p:cNvSpPr txBox="1"/>
          <p:nvPr/>
        </p:nvSpPr>
        <p:spPr>
          <a:xfrm>
            <a:off x="2286000" y="-26890"/>
            <a:ext cx="4572000" cy="326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de-DE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EA0F6E5-4ADF-88D2-D75B-79C4D67C86CC}"/>
              </a:ext>
            </a:extLst>
          </p:cNvPr>
          <p:cNvSpPr txBox="1"/>
          <p:nvPr/>
        </p:nvSpPr>
        <p:spPr>
          <a:xfrm>
            <a:off x="317500" y="625470"/>
            <a:ext cx="8524496" cy="42855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17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Die Ergebnisse zeigen eine Diskrepanz zwischen dem hohen Vertrauen in das Potenzial von </a:t>
            </a:r>
            <a:r>
              <a:rPr lang="de-DE" sz="1700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PeaceTech</a:t>
            </a:r>
            <a:r>
              <a:rPr lang="de-DE" sz="17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und dem geringen Vertrauen in jene Akteure, die diese Technologien finanzieren und entwickeln.</a:t>
            </a:r>
            <a:endParaRPr lang="de-DE" sz="1700" kern="100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17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Friedensfachkräfte betonen, dass </a:t>
            </a:r>
            <a:r>
              <a:rPr lang="de-DE" sz="1700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PeaceTech</a:t>
            </a:r>
            <a:r>
              <a:rPr lang="de-DE" sz="17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an lokale Realitäten angepasst, gemeinsam mit </a:t>
            </a:r>
            <a:r>
              <a:rPr lang="de-DE" sz="1700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Endnutzer:innen</a:t>
            </a:r>
            <a:r>
              <a:rPr lang="de-DE" sz="17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entwickelt und nach dem Do-</a:t>
            </a:r>
            <a:r>
              <a:rPr lang="de-DE" sz="1700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No</a:t>
            </a:r>
            <a:r>
              <a:rPr lang="de-DE" sz="17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-Harm-Prinzip gestaltet werden muss.</a:t>
            </a:r>
            <a:endParaRPr lang="de-DE" sz="1700" kern="100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17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Gewünscht werden einfache, sichere und kontextangepasste Technologien, die Vertrauen, menschliche Beziehungen und die Beteiligung lokaler Gemeinschaften stärken statt ersetzen.</a:t>
            </a:r>
            <a:endParaRPr lang="de-DE" sz="1700" kern="100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17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Friedens- und Konfliktforschung kann dazu beitragen, </a:t>
            </a:r>
            <a:r>
              <a:rPr lang="de-DE" sz="1700" kern="100" dirty="0"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die Auswirkungen digitaler Technologien auf Konfliktdynamiken, soziale Beziehungen und Friedensprozesse zu analysieren und </a:t>
            </a:r>
            <a:r>
              <a:rPr lang="de-DE" sz="1700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PeaceTech</a:t>
            </a:r>
            <a:r>
              <a:rPr lang="de-DE" sz="17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stärker an den Realitäten von Friedensfachkräften und von Konflikt betroffenen Gemeinschaften auszurichten.</a:t>
            </a:r>
            <a:endParaRPr lang="de-DE" sz="17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71232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8BF030-559D-FDD0-E829-EB69D837E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890791"/>
            <a:ext cx="8520600" cy="841800"/>
          </a:xfrm>
        </p:spPr>
        <p:txBody>
          <a:bodyPr/>
          <a:lstStyle/>
          <a:p>
            <a:r>
              <a:rPr lang="de-DE" dirty="0"/>
              <a:t>Vielen Dank für Ihre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2312971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68;g2e199b22646_0_8">
            <a:extLst>
              <a:ext uri="{FF2B5EF4-FFF2-40B4-BE49-F238E27FC236}">
                <a16:creationId xmlns:a16="http://schemas.microsoft.com/office/drawing/2014/main" id="{FE29C78D-7C0D-2B10-BAA1-E60F36EF457E}"/>
              </a:ext>
            </a:extLst>
          </p:cNvPr>
          <p:cNvPicPr preferRelativeResize="0"/>
          <p:nvPr/>
        </p:nvPicPr>
        <p:blipFill rotWithShape="1">
          <a:blip r:embed="rId3">
            <a:alphaModFix amt="25000"/>
          </a:blip>
          <a:srcRect l="1448" t="17369" r="621"/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704B7A2-D26A-C4A7-CE90-80F0615D5EBC}"/>
              </a:ext>
            </a:extLst>
          </p:cNvPr>
          <p:cNvSpPr txBox="1"/>
          <p:nvPr/>
        </p:nvSpPr>
        <p:spPr>
          <a:xfrm>
            <a:off x="266700" y="992400"/>
            <a:ext cx="8610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Weltweit nutzen Friedensfachkräfte bereits unterschiedliche Technologien zur Prävention, Bewältigung und Lösung von Konflikten. Der Einsatz von Technologien zur Friedensförderung fällt unter den Begriff PeaceTech – ein Bereich, der derzeit noch im Entstehen ist. Dies umfasst:</a:t>
            </a:r>
          </a:p>
          <a:p>
            <a:endParaRPr lang="de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Einfache, leicht zugängliche und kostengünstige Technologien</a:t>
            </a:r>
            <a:br>
              <a:rPr lang="de-DE" sz="2000" dirty="0"/>
            </a:br>
            <a:r>
              <a:rPr lang="de-DE" sz="2000" dirty="0"/>
              <a:t>z. B. Mobiltelefone, soziale Medien, Messaging-Apps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Komplexe, ressourcenintensive, und innovative Technologien</a:t>
            </a:r>
            <a:br>
              <a:rPr lang="de-DE" sz="2000" dirty="0"/>
            </a:br>
            <a:r>
              <a:rPr lang="de-DE" sz="2000" dirty="0"/>
              <a:t>z. B. Satellitenbilder, Drohnen, Geographische Informationssysteme, Frühwarnsysteme, Fact-Checking-Tools, künstliche Intelligenz</a:t>
            </a:r>
          </a:p>
          <a:p>
            <a:endParaRPr lang="en-GB" sz="2000" b="1" kern="1200" dirty="0">
              <a:solidFill>
                <a:schemeClr val="tx1"/>
              </a:solidFill>
              <a:sym typeface="Helvetica Neue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1366AE-7630-8DC8-C6C4-80147EFC17FC}"/>
              </a:ext>
            </a:extLst>
          </p:cNvPr>
          <p:cNvSpPr txBox="1">
            <a:spLocks/>
          </p:cNvSpPr>
          <p:nvPr/>
        </p:nvSpPr>
        <p:spPr>
          <a:xfrm>
            <a:off x="0" y="-25401"/>
            <a:ext cx="9144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sz="3200" b="1" kern="1200" noProof="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PeaceTech</a:t>
            </a:r>
          </a:p>
        </p:txBody>
      </p:sp>
    </p:spTree>
    <p:extLst>
      <p:ext uri="{BB962C8B-B14F-4D97-AF65-F5344CB8AC3E}">
        <p14:creationId xmlns:p14="http://schemas.microsoft.com/office/powerpoint/2010/main" val="2434207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5"/>
          <p:cNvPicPr preferRelativeResize="0"/>
          <p:nvPr/>
        </p:nvPicPr>
        <p:blipFill rotWithShape="1">
          <a:blip r:embed="rId3">
            <a:alphaModFix amt="18000"/>
          </a:blip>
          <a:srcRect l="627" t="34279" b="34279"/>
          <a:stretch>
            <a:fillRect/>
          </a:stretch>
        </p:blipFill>
        <p:spPr>
          <a:xfrm>
            <a:off x="1" y="0"/>
            <a:ext cx="9144426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0ACFC2C6-E078-C0AC-84DB-9533CE9A37B7}"/>
              </a:ext>
            </a:extLst>
          </p:cNvPr>
          <p:cNvSpPr txBox="1"/>
          <p:nvPr/>
        </p:nvSpPr>
        <p:spPr>
          <a:xfrm>
            <a:off x="171450" y="850213"/>
            <a:ext cx="88011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500" dirty="0"/>
          </a:p>
          <a:p>
            <a:pPr marL="285750" indent="-285750">
              <a:buFont typeface="Symbol" panose="05050102010706020507" pitchFamily="18" charset="2"/>
              <a:buChar char="-"/>
            </a:pPr>
            <a:endParaRPr lang="en-US" sz="25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7616C06-C6C3-C569-CB6C-C02926202A5F}"/>
              </a:ext>
            </a:extLst>
          </p:cNvPr>
          <p:cNvSpPr txBox="1"/>
          <p:nvPr/>
        </p:nvSpPr>
        <p:spPr>
          <a:xfrm>
            <a:off x="393700" y="508000"/>
            <a:ext cx="8178800" cy="3644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44B4E0BC-FB13-F294-39D3-1B03DC33F8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700" y="1117266"/>
            <a:ext cx="8401050" cy="3277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Technologien können Konfliktprävention, Konfliktfrüherkennung und Frühwarnung unterstützen durch: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de-DE" alt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Konfliktprognosen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de-DE" altLang="de-DE" sz="5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Identifizierung und Visualisierung von Konflikthotspots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de-DE" altLang="de-DE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Frühwarn</a:t>
            </a:r>
            <a:r>
              <a:rPr lang="de-DE" altLang="de-DE" sz="2400" dirty="0">
                <a:solidFill>
                  <a:schemeClr val="tx1"/>
                </a:solidFill>
                <a:latin typeface="Arial" panose="020B0604020202020204" pitchFamily="34" charset="0"/>
              </a:rPr>
              <a:t>systeme</a:t>
            </a: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und Konfliktanalyse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de-DE" altLang="de-DE" sz="5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de-DE" alt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Zeitnahe und datengestützte Entscheidungsfindung und Reaktion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5E327A5-AD1A-73BF-1A12-425D543916EA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144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sz="3200" b="1" kern="1200" noProof="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Konfliktprävention und Frühwarnung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E94AD4E0-97BD-6C9F-B601-4223320B95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282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8C2BA4C4-1305-972B-5653-C1653F39E270}"/>
              </a:ext>
            </a:extLst>
          </p:cNvPr>
          <p:cNvSpPr txBox="1"/>
          <p:nvPr/>
        </p:nvSpPr>
        <p:spPr>
          <a:xfrm>
            <a:off x="5325961" y="3366579"/>
            <a:ext cx="3524424" cy="1477328"/>
          </a:xfrm>
          <a:prstGeom prst="rect">
            <a:avLst/>
          </a:prstGeom>
          <a:solidFill>
            <a:schemeClr val="bg1">
              <a:alpha val="78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800" dirty="0"/>
              <a:t>Konfliktprognose-Tool, welches Signale von Konfliktrisiken in Ländern erkennt, die sich derzeit nicht in einem Krieg oder bewaffneten Konflikt befinden.  </a:t>
            </a:r>
          </a:p>
        </p:txBody>
      </p:sp>
    </p:spTree>
    <p:extLst>
      <p:ext uri="{BB962C8B-B14F-4D97-AF65-F5344CB8AC3E}">
        <p14:creationId xmlns:p14="http://schemas.microsoft.com/office/powerpoint/2010/main" val="887229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050A3317-A5EA-365D-1B9A-6FD1D2859D5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671" t="1518" r="-1" b="-1518"/>
          <a:stretch>
            <a:fillRect/>
          </a:stretch>
        </p:blipFill>
        <p:spPr>
          <a:xfrm>
            <a:off x="0" y="0"/>
            <a:ext cx="9144000" cy="52451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3345D5D2-D6AB-C2E5-263E-8813EDEC29D8}"/>
              </a:ext>
            </a:extLst>
          </p:cNvPr>
          <p:cNvSpPr txBox="1"/>
          <p:nvPr/>
        </p:nvSpPr>
        <p:spPr>
          <a:xfrm>
            <a:off x="0" y="50800"/>
            <a:ext cx="4114799" cy="430887"/>
          </a:xfrm>
          <a:prstGeom prst="rect">
            <a:avLst/>
          </a:prstGeom>
          <a:solidFill>
            <a:srgbClr val="1A334A"/>
          </a:solidFill>
        </p:spPr>
        <p:txBody>
          <a:bodyPr wrap="square" rtlCol="0">
            <a:spAutoFit/>
          </a:bodyPr>
          <a:lstStyle/>
          <a:p>
            <a:r>
              <a:rPr lang="de-DE" sz="2200" b="1" dirty="0">
                <a:solidFill>
                  <a:schemeClr val="bg1"/>
                </a:solidFill>
                <a:latin typeface="Aptos" panose="020B0004020202020204" pitchFamily="34" charset="0"/>
              </a:rPr>
              <a:t>    ACLED Conflict Monitor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8152663-594C-1BCA-C1B9-2D04DB1A92F7}"/>
              </a:ext>
            </a:extLst>
          </p:cNvPr>
          <p:cNvSpPr txBox="1"/>
          <p:nvPr/>
        </p:nvSpPr>
        <p:spPr>
          <a:xfrm>
            <a:off x="181646" y="2900319"/>
            <a:ext cx="1949158" cy="2031325"/>
          </a:xfrm>
          <a:prstGeom prst="rect">
            <a:avLst/>
          </a:prstGeom>
          <a:solidFill>
            <a:srgbClr val="274D70"/>
          </a:solidFill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bg1"/>
                </a:solidFill>
              </a:rPr>
              <a:t>Echtzeit-Datenprojekt zur systematischen Erfassung und Kartierung des Krieges in der Ukraine.</a:t>
            </a:r>
          </a:p>
        </p:txBody>
      </p:sp>
    </p:spTree>
    <p:extLst>
      <p:ext uri="{BB962C8B-B14F-4D97-AF65-F5344CB8AC3E}">
        <p14:creationId xmlns:p14="http://schemas.microsoft.com/office/powerpoint/2010/main" val="2024815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991DF17B-71D0-7B8C-F43B-7A6280E287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3"/>
          <a:stretch>
            <a:fillRect/>
          </a:stretch>
        </p:blipFill>
        <p:spPr>
          <a:xfrm>
            <a:off x="-11006" y="0"/>
            <a:ext cx="9155006" cy="4477992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B9C6ADF7-5048-6A41-9E26-F08F1339F4D8}"/>
              </a:ext>
            </a:extLst>
          </p:cNvPr>
          <p:cNvSpPr txBox="1"/>
          <p:nvPr/>
        </p:nvSpPr>
        <p:spPr>
          <a:xfrm>
            <a:off x="0" y="4338173"/>
            <a:ext cx="9155006" cy="769441"/>
          </a:xfrm>
          <a:prstGeom prst="rect">
            <a:avLst/>
          </a:prstGeom>
          <a:solidFill>
            <a:srgbClr val="DFF0F5"/>
          </a:solidFill>
        </p:spPr>
        <p:txBody>
          <a:bodyPr wrap="square" rtlCol="0">
            <a:spAutoFit/>
          </a:bodyPr>
          <a:lstStyle/>
          <a:p>
            <a:endParaRPr lang="de-DE" sz="300" dirty="0"/>
          </a:p>
          <a:p>
            <a:r>
              <a:rPr lang="de-DE" sz="2000" dirty="0"/>
              <a:t>  </a:t>
            </a:r>
            <a:r>
              <a:rPr lang="de-DE" sz="1800" dirty="0"/>
              <a:t>Geodatenplattform zur Identifizierung, Visualisierung und Analyse von  </a:t>
            </a:r>
          </a:p>
          <a:p>
            <a:r>
              <a:rPr lang="de-DE" sz="1800" dirty="0"/>
              <a:t>  Hotspots kombinierter Klima-, Umwelt- und Konfliktrisiken.</a:t>
            </a:r>
          </a:p>
          <a:p>
            <a:endParaRPr lang="de-DE" sz="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Vogel, Baum, draußen, Taube enthält.&#10;&#10;KI-generierte Inhalte können fehlerhaft sein.">
            <a:extLst>
              <a:ext uri="{FF2B5EF4-FFF2-40B4-BE49-F238E27FC236}">
                <a16:creationId xmlns:a16="http://schemas.microsoft.com/office/drawing/2014/main" id="{56B2232D-EE8B-BB18-2343-BD41174B269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1661" b="4005"/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sp>
        <p:nvSpPr>
          <p:cNvPr id="93" name="Google Shape;93;p4"/>
          <p:cNvSpPr txBox="1">
            <a:spLocks noGrp="1"/>
          </p:cNvSpPr>
          <p:nvPr>
            <p:ph type="ctrTitle"/>
          </p:nvPr>
        </p:nvSpPr>
        <p:spPr>
          <a:xfrm>
            <a:off x="311700" y="0"/>
            <a:ext cx="8520600" cy="7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de-DE" sz="3200" b="1" noProof="0" dirty="0">
                <a:latin typeface="+mj-lt"/>
                <a:ea typeface="Bebas Neue"/>
                <a:cs typeface="Bebas Neue"/>
                <a:sym typeface="Bebas Neue"/>
              </a:rPr>
              <a:t>Friedensprozesse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4F81150-A543-E851-FCC0-26FFE2CBD6D1}"/>
              </a:ext>
            </a:extLst>
          </p:cNvPr>
          <p:cNvSpPr txBox="1"/>
          <p:nvPr/>
        </p:nvSpPr>
        <p:spPr>
          <a:xfrm>
            <a:off x="311699" y="963617"/>
            <a:ext cx="8832300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Technologien können Friedens- und Mediationsprozesse unterstützen durch:</a:t>
            </a:r>
          </a:p>
          <a:p>
            <a:endParaRPr lang="de-DE" sz="2400" dirty="0"/>
          </a:p>
          <a:p>
            <a:pPr marL="463550" lvl="0" indent="-342900">
              <a:buSzPts val="1700"/>
              <a:buFontTx/>
              <a:buChar char="-"/>
            </a:pPr>
            <a:endParaRPr lang="en-US" sz="1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Überwachung von Waffenstillstandsabkommen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5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Analyse von Konfliktursachen und Konflikttreibern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5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Identifizierung von Mustern und Hindernissen in Friedensverhandlungen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5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Gestaltung inklusiverer Friedensprozesse</a:t>
            </a:r>
          </a:p>
          <a:p>
            <a:pPr marL="463550" lvl="0" indent="-342900">
              <a:buSzPts val="1700"/>
              <a:buFontTx/>
              <a:buChar char="-"/>
            </a:pPr>
            <a:endParaRPr lang="en-US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e1b41ebd37_0_7"/>
          <p:cNvSpPr txBox="1">
            <a:spLocks noGrp="1"/>
          </p:cNvSpPr>
          <p:nvPr>
            <p:ph type="ctrTitle"/>
          </p:nvPr>
        </p:nvSpPr>
        <p:spPr>
          <a:xfrm>
            <a:off x="6616701" y="326851"/>
            <a:ext cx="2336800" cy="3737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l"/>
            <a:r>
              <a:rPr lang="de-DE" sz="1800" dirty="0"/>
              <a:t>Mobile App zur Unterstützung der Beteiligung von Frauen an Friedensprozessen durch Strategien, Fallstudien und Daten zu gendersensiblen Bestimmungen in Friedensabkommen. </a:t>
            </a:r>
            <a:endParaRPr lang="de-DE" sz="1800" dirty="0">
              <a:latin typeface="+mj-lt"/>
              <a:sym typeface="Helvetica Neue"/>
            </a:endParaRPr>
          </a:p>
        </p:txBody>
      </p:sp>
      <p:pic>
        <p:nvPicPr>
          <p:cNvPr id="103" name="Google Shape;103;g2e1b41ebd37_0_7"/>
          <p:cNvPicPr preferRelativeResize="0"/>
          <p:nvPr/>
        </p:nvPicPr>
        <p:blipFill>
          <a:blip r:embed="rId3">
            <a:alphaModFix/>
          </a:blip>
          <a:srcRect t="569" r="6927" b="1"/>
          <a:stretch>
            <a:fillRect/>
          </a:stretch>
        </p:blipFill>
        <p:spPr>
          <a:xfrm>
            <a:off x="0" y="101600"/>
            <a:ext cx="6413501" cy="494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939</Words>
  <Application>Microsoft Office PowerPoint</Application>
  <PresentationFormat>Bildschirmpräsentation (16:9)</PresentationFormat>
  <Paragraphs>128</Paragraphs>
  <Slides>28</Slides>
  <Notes>20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35" baseType="lpstr">
      <vt:lpstr>Symbol</vt:lpstr>
      <vt:lpstr>Arial</vt:lpstr>
      <vt:lpstr>Aptos</vt:lpstr>
      <vt:lpstr>Bebas Neue</vt:lpstr>
      <vt:lpstr>Helvetica Neue</vt:lpstr>
      <vt:lpstr>Times New Roman</vt:lpstr>
      <vt:lpstr>Simple Light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Friedensprozesse</vt:lpstr>
      <vt:lpstr>Mobile App zur Unterstützung der Beteiligung von Frauen an Friedensprozessen durch Strategien, Fallstudien und Daten zu gendersensiblen Bestimmungen in Friedensabkommen. </vt:lpstr>
      <vt:lpstr>Friedensbildung und Ausbildung von Friedensfachkräften</vt:lpstr>
      <vt:lpstr>PowerPoint-Präsentation</vt:lpstr>
      <vt:lpstr>PowerPoint-Präsentation</vt:lpstr>
      <vt:lpstr>PowerPoint-Präsentation</vt:lpstr>
      <vt:lpstr> Orientierung im Feld und Kartenkunde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Nutzung von Technologien in der Friedenspraxis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Vielen Dank für Ihre Aufmerksamkeit!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Astrid Astrid</dc:creator>
  <cp:lastModifiedBy>Philipp Helga</cp:lastModifiedBy>
  <cp:revision>282</cp:revision>
  <dcterms:modified xsi:type="dcterms:W3CDTF">2026-07-08T11:32:19Z</dcterms:modified>
</cp:coreProperties>
</file>