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5"/>
    <p:sldMasterId id="2147483676" r:id="rId6"/>
  </p:sldMasterIdLst>
  <p:notesMasterIdLst>
    <p:notesMasterId r:id="rId32"/>
  </p:notesMasterIdLst>
  <p:handoutMasterIdLst>
    <p:handoutMasterId r:id="rId33"/>
  </p:handoutMasterIdLst>
  <p:sldIdLst>
    <p:sldId id="256" r:id="rId7"/>
    <p:sldId id="257" r:id="rId8"/>
    <p:sldId id="275" r:id="rId9"/>
    <p:sldId id="286" r:id="rId10"/>
    <p:sldId id="258" r:id="rId11"/>
    <p:sldId id="290" r:id="rId12"/>
    <p:sldId id="287" r:id="rId13"/>
    <p:sldId id="288" r:id="rId14"/>
    <p:sldId id="291" r:id="rId15"/>
    <p:sldId id="307" r:id="rId16"/>
    <p:sldId id="300" r:id="rId17"/>
    <p:sldId id="292" r:id="rId18"/>
    <p:sldId id="293" r:id="rId19"/>
    <p:sldId id="295" r:id="rId20"/>
    <p:sldId id="294" r:id="rId21"/>
    <p:sldId id="299" r:id="rId22"/>
    <p:sldId id="301" r:id="rId23"/>
    <p:sldId id="296" r:id="rId24"/>
    <p:sldId id="306" r:id="rId25"/>
    <p:sldId id="297" r:id="rId26"/>
    <p:sldId id="303" r:id="rId27"/>
    <p:sldId id="304" r:id="rId28"/>
    <p:sldId id="298" r:id="rId29"/>
    <p:sldId id="305" r:id="rId30"/>
    <p:sldId id="302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>
      <a:defRPr lang="de-DE"/>
    </a:defPPr>
    <a:lvl1pPr marL="0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4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2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0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8486"/>
    <a:srgbClr val="9B2341"/>
    <a:srgbClr val="75757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138" d="100"/>
          <a:sy n="138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87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font" Target="fonts/font1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font" Target="fonts/font3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3011E-937A-458F-BA51-86200EF3214A}" type="datetimeFigureOut">
              <a:rPr lang="de-AT" smtClean="0"/>
              <a:t>18.11.2022</a:t>
            </a:fld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3672C-93BA-476E-8A08-EB44534243A1}" type="slidenum">
              <a:rPr lang="de-AT" smtClean="0"/>
              <a:t>‹#›</a:t>
            </a:fld>
            <a:endParaRPr lang="de-AT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85791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 dirty="0"/>
              <a:t>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3F6AB-C971-47E8-8176-4E1B312A6255}" type="datetimeFigureOut">
              <a:rPr lang="de-AT" smtClean="0"/>
              <a:t>18.11.2022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5600" y="827088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5989"/>
            <a:ext cx="5486400" cy="39822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318FA-237F-456A-AB23-7D58E58469D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375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2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grey 16: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2000" y="1383798"/>
            <a:ext cx="6840000" cy="1620000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42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2000" y="3291830"/>
            <a:ext cx="6840000" cy="108000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700">
                <a:solidFill>
                  <a:schemeClr val="accent1"/>
                </a:solidFill>
              </a:defRPr>
            </a:lvl1pPr>
            <a:lvl2pPr marL="4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Dr. </a:t>
            </a:r>
            <a:r>
              <a:rPr lang="en-US" dirty="0" err="1"/>
              <a:t>Vorname</a:t>
            </a:r>
            <a:r>
              <a:rPr lang="en-US" dirty="0"/>
              <a:t> </a:t>
            </a:r>
            <a:r>
              <a:rPr lang="en-US" dirty="0" err="1"/>
              <a:t>Nachname</a:t>
            </a:r>
            <a:br>
              <a:rPr lang="en-US" dirty="0"/>
            </a:br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Höhere</a:t>
            </a:r>
            <a:r>
              <a:rPr lang="en-US" dirty="0"/>
              <a:t> </a:t>
            </a:r>
            <a:r>
              <a:rPr lang="en-US" dirty="0" err="1"/>
              <a:t>Studien</a:t>
            </a:r>
            <a:br>
              <a:rPr lang="en-US" dirty="0"/>
            </a:br>
            <a:r>
              <a:rPr lang="en-US" dirty="0"/>
              <a:t>1. </a:t>
            </a:r>
            <a:r>
              <a:rPr lang="en-US" dirty="0" err="1"/>
              <a:t>Januar</a:t>
            </a:r>
            <a:r>
              <a:rPr lang="en-US" dirty="0"/>
              <a:t> 1901</a:t>
            </a:r>
            <a:endParaRPr lang="de-A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E98BB3-B41D-4010-A9B1-F7C0852FD7D5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7118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Content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810000"/>
            <a:ext cx="6840000" cy="675000"/>
          </a:xfrm>
        </p:spPr>
        <p:txBody>
          <a:bodyPr wrap="square" lIns="0" tIns="0" rIns="0" bIns="0" anchor="t" anchorCtr="0">
            <a:noAutofit/>
          </a:bodyPr>
          <a:lstStyle>
            <a:lvl1pPr>
              <a:lnSpc>
                <a:spcPct val="100000"/>
              </a:lnSpc>
              <a:defRPr sz="35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AE95-10A3-4151-9C81-682C944D62F0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764B-4052-4F19-BF82-E8BCB2654338}" type="slidenum">
              <a:rPr lang="de-AT" smtClean="0"/>
              <a:t>‹#›</a:t>
            </a:fld>
            <a:endParaRPr lang="de-AT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24254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80000" y="1"/>
            <a:ext cx="5040000" cy="624254"/>
          </a:xfrm>
        </p:spPr>
        <p:txBody>
          <a:bodyPr anchor="ctr" anchorCtr="0">
            <a:noAutofit/>
          </a:bodyPr>
          <a:lstStyle>
            <a:lvl1pPr marL="0" indent="0" algn="r">
              <a:lnSpc>
                <a:spcPct val="100000"/>
              </a:lnSpc>
              <a:buNone/>
              <a:defRPr sz="1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chapter name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52000" y="1890000"/>
            <a:ext cx="6840000" cy="2700000"/>
          </a:xfrm>
        </p:spPr>
        <p:txBody>
          <a:bodyPr>
            <a:noAutofit/>
          </a:bodyPr>
          <a:lstStyle>
            <a:lvl1pPr marL="431951" indent="-43195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defRPr sz="2800"/>
            </a:lvl1pPr>
            <a:lvl2pPr marL="863902" indent="-395955">
              <a:lnSpc>
                <a:spcPct val="100000"/>
              </a:lnSpc>
              <a:spcBef>
                <a:spcPts val="576"/>
              </a:spcBef>
              <a:defRPr sz="2400"/>
            </a:lvl2pPr>
            <a:lvl3pPr marL="1223861" indent="-359959">
              <a:lnSpc>
                <a:spcPct val="100000"/>
              </a:lnSpc>
              <a:spcBef>
                <a:spcPts val="480"/>
              </a:spcBef>
              <a:defRPr sz="2000"/>
            </a:lvl3pPr>
            <a:lvl4pPr marL="1583820" indent="-323963">
              <a:lnSpc>
                <a:spcPct val="100000"/>
              </a:lnSpc>
              <a:spcBef>
                <a:spcPts val="480"/>
              </a:spcBef>
              <a:defRPr sz="2000"/>
            </a:lvl4pPr>
            <a:lvl5pPr marL="1907783" indent="-287967">
              <a:lnSpc>
                <a:spcPct val="100000"/>
              </a:lnSpc>
              <a:spcBef>
                <a:spcPts val="480"/>
              </a:spcBef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933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grey 16: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1080000"/>
            <a:ext cx="6840000" cy="2700000"/>
          </a:xfrm>
        </p:spPr>
        <p:txBody>
          <a:bodyPr lIns="0" tIns="0" rIns="0" bIns="0" anchor="ctr" anchorCtr="0">
            <a:normAutofit/>
          </a:bodyPr>
          <a:lstStyle>
            <a:lvl1pPr>
              <a:lnSpc>
                <a:spcPct val="100000"/>
              </a:lnSpc>
              <a:defRPr sz="4200" baseline="0"/>
            </a:lvl1pPr>
          </a:lstStyle>
          <a:p>
            <a:r>
              <a:rPr lang="en-US" dirty="0"/>
              <a:t>Click to add chapter title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1E38FE-2AC0-4A74-A9A9-47239A67A030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152000" y="3780000"/>
            <a:ext cx="6840000" cy="5400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None/>
              <a:defRPr sz="1700" baseline="0">
                <a:solidFill>
                  <a:schemeClr val="accent1"/>
                </a:solidFill>
              </a:defRPr>
            </a:lvl1pPr>
            <a:lvl2pPr marL="863902" indent="-395955">
              <a:spcBef>
                <a:spcPts val="0"/>
              </a:spcBef>
              <a:defRPr/>
            </a:lvl2pPr>
            <a:lvl3pPr marL="1223861" indent="-359959">
              <a:spcBef>
                <a:spcPts val="0"/>
              </a:spcBef>
              <a:defRPr sz="2000"/>
            </a:lvl3pPr>
            <a:lvl4pPr marL="1569422" indent="-323963">
              <a:spcBef>
                <a:spcPts val="32"/>
              </a:spcBef>
              <a:defRPr/>
            </a:lvl4pPr>
            <a:lvl5pPr marL="1853789" indent="-287967">
              <a:defRPr/>
            </a:lvl5pPr>
          </a:lstStyle>
          <a:p>
            <a:pPr lvl="0"/>
            <a:r>
              <a:rPr lang="en-US" dirty="0"/>
              <a:t>Click to add additional text</a:t>
            </a:r>
          </a:p>
        </p:txBody>
      </p:sp>
    </p:spTree>
    <p:extLst>
      <p:ext uri="{BB962C8B-B14F-4D97-AF65-F5344CB8AC3E}">
        <p14:creationId xmlns:p14="http://schemas.microsoft.com/office/powerpoint/2010/main" val="56592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Content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810000"/>
            <a:ext cx="6840000" cy="675000"/>
          </a:xfrm>
        </p:spPr>
        <p:txBody>
          <a:bodyPr wrap="square" lIns="0" tIns="0" rIns="0" bIns="0" anchor="t" anchorCtr="0">
            <a:no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US" dirty="0"/>
              <a:t>Click to add title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9701-2ABD-4E17-82C6-6CD1ED9A6AB7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764B-4052-4F19-BF82-E8BCB2654338}" type="slidenum">
              <a:rPr lang="de-AT" smtClean="0"/>
              <a:t>‹#›</a:t>
            </a:fld>
            <a:endParaRPr lang="de-A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52000" y="1890000"/>
            <a:ext cx="6840000" cy="2700000"/>
          </a:xfrm>
        </p:spPr>
        <p:txBody>
          <a:bodyPr>
            <a:noAutofit/>
          </a:bodyPr>
          <a:lstStyle>
            <a:lvl1pPr marL="431951" indent="-43195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defRPr sz="2800"/>
            </a:lvl1pPr>
            <a:lvl2pPr marL="863902" indent="-395955">
              <a:lnSpc>
                <a:spcPct val="100000"/>
              </a:lnSpc>
              <a:spcBef>
                <a:spcPts val="576"/>
              </a:spcBef>
              <a:defRPr sz="2400"/>
            </a:lvl2pPr>
            <a:lvl3pPr marL="1223861" indent="-359959">
              <a:lnSpc>
                <a:spcPct val="100000"/>
              </a:lnSpc>
              <a:spcBef>
                <a:spcPts val="480"/>
              </a:spcBef>
              <a:defRPr sz="2000"/>
            </a:lvl3pPr>
            <a:lvl4pPr marL="1583820" indent="-323963">
              <a:lnSpc>
                <a:spcPct val="100000"/>
              </a:lnSpc>
              <a:spcBef>
                <a:spcPts val="480"/>
              </a:spcBef>
              <a:defRPr sz="2000"/>
            </a:lvl4pPr>
            <a:lvl5pPr marL="1907783" indent="-287967">
              <a:lnSpc>
                <a:spcPct val="100000"/>
              </a:lnSpc>
              <a:spcBef>
                <a:spcPts val="480"/>
              </a:spcBef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24254"/>
          </a:xfrm>
          <a:prstGeom prst="rect">
            <a:avLst/>
          </a:prstGeom>
        </p:spPr>
      </p:pic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80000" y="1"/>
            <a:ext cx="5040000" cy="624254"/>
          </a:xfrm>
        </p:spPr>
        <p:txBody>
          <a:bodyPr anchor="ctr" anchorCtr="0">
            <a:noAutofit/>
          </a:bodyPr>
          <a:lstStyle>
            <a:lvl1pPr marL="0" indent="0" algn="r">
              <a:lnSpc>
                <a:spcPct val="100000"/>
              </a:lnSpc>
              <a:buNone/>
              <a:defRPr sz="1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chapter name</a:t>
            </a:r>
          </a:p>
        </p:txBody>
      </p:sp>
    </p:spTree>
    <p:extLst>
      <p:ext uri="{BB962C8B-B14F-4D97-AF65-F5344CB8AC3E}">
        <p14:creationId xmlns:p14="http://schemas.microsoft.com/office/powerpoint/2010/main" val="275664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out Titl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000" y="810000"/>
            <a:ext cx="6840000" cy="3780000"/>
          </a:xfrm>
        </p:spPr>
        <p:txBody>
          <a:bodyPr lIns="0" tIns="0" rIns="0" bIns="0" anchor="ctr" anchorCtr="0">
            <a:noAutofit/>
          </a:bodyPr>
          <a:lstStyle>
            <a:lvl1pPr marL="431951" indent="-43195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defRPr sz="2800" baseline="0"/>
            </a:lvl1pPr>
            <a:lvl2pPr marL="863902" indent="-395955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defRPr sz="2400"/>
            </a:lvl2pPr>
            <a:lvl3pPr marL="1223861" indent="-359959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defRPr sz="2000"/>
            </a:lvl3pPr>
            <a:lvl4pPr marL="1583820" indent="-323963">
              <a:buClr>
                <a:schemeClr val="accent1"/>
              </a:buClr>
              <a:defRPr sz="2000"/>
            </a:lvl4pPr>
            <a:lvl5pPr marL="1907783" indent="-287967">
              <a:buClr>
                <a:schemeClr val="accent1"/>
              </a:buCl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68258-7973-4ECE-B2D7-322D4874ED57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764B-4052-4F19-BF82-E8BCB2654338}" type="slidenum">
              <a:rPr lang="de-AT" smtClean="0"/>
              <a:t>‹#›</a:t>
            </a:fld>
            <a:endParaRPr lang="de-AT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24254"/>
          </a:xfrm>
          <a:prstGeom prst="rect">
            <a:avLst/>
          </a:prstGeom>
        </p:spPr>
      </p:pic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80000" y="1"/>
            <a:ext cx="5040000" cy="624254"/>
          </a:xfrm>
        </p:spPr>
        <p:txBody>
          <a:bodyPr anchor="ctr" anchorCtr="0">
            <a:noAutofit/>
          </a:bodyPr>
          <a:lstStyle>
            <a:lvl1pPr marL="0" indent="0" algn="r">
              <a:lnSpc>
                <a:spcPct val="100000"/>
              </a:lnSpc>
              <a:buNone/>
              <a:defRPr sz="1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chapter name</a:t>
            </a:r>
          </a:p>
        </p:txBody>
      </p:sp>
    </p:spTree>
    <p:extLst>
      <p:ext uri="{BB962C8B-B14F-4D97-AF65-F5344CB8AC3E}">
        <p14:creationId xmlns:p14="http://schemas.microsoft.com/office/powerpoint/2010/main" val="132960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Media with Caption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532000" y="4185000"/>
            <a:ext cx="363600" cy="864000"/>
          </a:xfrm>
        </p:spPr>
        <p:txBody>
          <a:bodyPr vert="vert270"/>
          <a:lstStyle/>
          <a:p>
            <a:fld id="{566302F8-CCDA-45B9-ADA1-286C5E9C0C68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532000" y="1491630"/>
            <a:ext cx="363600" cy="2434170"/>
          </a:xfrm>
        </p:spPr>
        <p:txBody>
          <a:bodyPr vert="vert270"/>
          <a:lstStyle/>
          <a:p>
            <a:r>
              <a:rPr lang="en-US" dirty="0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2000" y="810000"/>
            <a:ext cx="363600" cy="411600"/>
          </a:xfrm>
        </p:spPr>
        <p:txBody>
          <a:bodyPr vert="vert270"/>
          <a:lstStyle/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810000"/>
            <a:ext cx="6840000" cy="675000"/>
          </a:xfrm>
        </p:spPr>
        <p:txBody>
          <a:bodyPr anchor="t">
            <a:norm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media caption or media title</a:t>
            </a:r>
            <a:endParaRPr lang="de-AT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1152000" y="1755000"/>
            <a:ext cx="6840000" cy="2848500"/>
          </a:xfrm>
        </p:spPr>
        <p:txBody>
          <a:bodyPr lIns="0" tIns="503943">
            <a:noAutofit/>
          </a:bodyPr>
          <a:lstStyle>
            <a:lvl1pPr marL="0" indent="0" algn="ctr">
              <a:buNone/>
              <a:defRPr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/>
              <a:t>Click icon to add chart or other media.</a:t>
            </a:r>
            <a:endParaRPr lang="de-AT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52000" y="4860000"/>
            <a:ext cx="6840000" cy="27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400" baseline="0"/>
            </a:lvl1pPr>
            <a:lvl2pPr marL="457148" indent="0">
              <a:buNone/>
              <a:defRPr sz="1200"/>
            </a:lvl2pPr>
            <a:lvl3pPr marL="914296" indent="0">
              <a:buNone/>
              <a:defRPr sz="1000"/>
            </a:lvl3pPr>
            <a:lvl4pPr marL="1371444" indent="0">
              <a:buNone/>
              <a:defRPr sz="900"/>
            </a:lvl4pPr>
            <a:lvl5pPr marL="1828592" indent="0">
              <a:buNone/>
              <a:defRPr sz="900"/>
            </a:lvl5pPr>
            <a:lvl6pPr marL="2285740" indent="0">
              <a:buNone/>
              <a:defRPr sz="900"/>
            </a:lvl6pPr>
            <a:lvl7pPr marL="2742888" indent="0">
              <a:buNone/>
              <a:defRPr sz="900"/>
            </a:lvl7pPr>
            <a:lvl8pPr marL="3200036" indent="0">
              <a:buNone/>
              <a:defRPr sz="900"/>
            </a:lvl8pPr>
            <a:lvl9pPr marL="3657184" indent="0">
              <a:buNone/>
              <a:defRPr sz="900"/>
            </a:lvl9pPr>
          </a:lstStyle>
          <a:p>
            <a:pPr lvl="0"/>
            <a:r>
              <a:rPr lang="en-US" dirty="0"/>
              <a:t>Click to add source (“</a:t>
            </a:r>
            <a:r>
              <a:rPr lang="en-US" dirty="0" err="1"/>
              <a:t>Quelle</a:t>
            </a:r>
            <a:r>
              <a:rPr lang="en-US" dirty="0"/>
              <a:t>: …”) or other media information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24254"/>
          </a:xfrm>
          <a:prstGeom prst="rect">
            <a:avLst/>
          </a:prstGeom>
        </p:spPr>
      </p:pic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780000" y="1"/>
            <a:ext cx="5040000" cy="624254"/>
          </a:xfrm>
        </p:spPr>
        <p:txBody>
          <a:bodyPr anchor="ctr" anchorCtr="0">
            <a:noAutofit/>
          </a:bodyPr>
          <a:lstStyle>
            <a:lvl1pPr marL="0" indent="0" algn="r">
              <a:lnSpc>
                <a:spcPct val="100000"/>
              </a:lnSpc>
              <a:buNone/>
              <a:defRPr sz="1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chapter name</a:t>
            </a:r>
          </a:p>
        </p:txBody>
      </p:sp>
    </p:spTree>
    <p:extLst>
      <p:ext uri="{BB962C8B-B14F-4D97-AF65-F5344CB8AC3E}">
        <p14:creationId xmlns:p14="http://schemas.microsoft.com/office/powerpoint/2010/main" val="247566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Content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152000" y="1890000"/>
            <a:ext cx="3240000" cy="2700300"/>
          </a:xfrm>
        </p:spPr>
        <p:txBody>
          <a:bodyPr lIns="0" tIns="0" rIns="0" bIns="0" anchor="t" anchorCtr="0">
            <a:noAutofit/>
          </a:bodyPr>
          <a:lstStyle>
            <a:lvl1pPr marL="431951" indent="-43195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defRPr sz="2800" baseline="0"/>
            </a:lvl1pPr>
            <a:lvl2pPr marL="863902" indent="-395955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defRPr sz="2400"/>
            </a:lvl2pPr>
            <a:lvl3pPr marL="1223861" indent="-359959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defRPr sz="2000"/>
            </a:lvl3pPr>
            <a:lvl4pPr marL="1583820" indent="-323963">
              <a:buClr>
                <a:schemeClr val="accent1"/>
              </a:buClr>
              <a:defRPr sz="2000"/>
            </a:lvl4pPr>
            <a:lvl5pPr marL="1907783" indent="-287967">
              <a:buClr>
                <a:schemeClr val="accent1"/>
              </a:buCl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57EBD0-5699-4D98-99D8-F3E95E5D1B60}" type="datetime4">
              <a:rPr lang="de-AT" smtClean="0"/>
              <a:pPr/>
              <a:t>18. November 2022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52000" y="810000"/>
            <a:ext cx="6840000" cy="675000"/>
          </a:xfrm>
        </p:spPr>
        <p:txBody>
          <a:bodyPr wrap="square" lIns="0" tIns="0" rIns="0" bIns="0" anchor="t" anchorCtr="0">
            <a:noAutofit/>
          </a:bodyPr>
          <a:lstStyle>
            <a:lvl1pPr>
              <a:lnSpc>
                <a:spcPct val="100000"/>
              </a:lnSpc>
              <a:defRPr sz="3500"/>
            </a:lvl1pPr>
          </a:lstStyle>
          <a:p>
            <a:r>
              <a:rPr lang="en-US" dirty="0"/>
              <a:t>Click to add title</a:t>
            </a:r>
            <a:endParaRPr lang="de-AT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4752000" y="1890000"/>
            <a:ext cx="3240000" cy="2700300"/>
          </a:xfrm>
        </p:spPr>
        <p:txBody>
          <a:bodyPr lIns="0" tIns="0" rIns="0" bIns="0" anchor="t" anchorCtr="0">
            <a:noAutofit/>
          </a:bodyPr>
          <a:lstStyle>
            <a:lvl1pPr marL="431951" indent="-43195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defRPr sz="2800" baseline="0"/>
            </a:lvl1pPr>
            <a:lvl2pPr marL="863902" indent="-395955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defRPr sz="2400"/>
            </a:lvl2pPr>
            <a:lvl3pPr marL="1223861" indent="-359959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defRPr sz="2000"/>
            </a:lvl3pPr>
            <a:lvl4pPr marL="1583820" indent="-323963">
              <a:buClr>
                <a:schemeClr val="accent1"/>
              </a:buClr>
              <a:defRPr sz="2000"/>
            </a:lvl4pPr>
            <a:lvl5pPr marL="1907783" indent="-287967">
              <a:buClr>
                <a:schemeClr val="accent1"/>
              </a:buCl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2425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80000" y="1"/>
            <a:ext cx="5040000" cy="624254"/>
          </a:xfrm>
        </p:spPr>
        <p:txBody>
          <a:bodyPr anchor="ctr" anchorCtr="0">
            <a:noAutofit/>
          </a:bodyPr>
          <a:lstStyle>
            <a:lvl1pPr marL="0" indent="0" algn="r">
              <a:lnSpc>
                <a:spcPct val="100000"/>
              </a:lnSpc>
              <a:buNone/>
              <a:defRPr sz="1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chapter name</a:t>
            </a:r>
          </a:p>
        </p:txBody>
      </p:sp>
    </p:spTree>
    <p:extLst>
      <p:ext uri="{BB962C8B-B14F-4D97-AF65-F5344CB8AC3E}">
        <p14:creationId xmlns:p14="http://schemas.microsoft.com/office/powerpoint/2010/main" val="172187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o Slide grey 16: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749EF0-6ECD-4CB6-BAFC-23735B284482}" type="datetime4">
              <a:rPr lang="de-AT" smtClean="0"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4465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dirty="0"/>
              <a:t>Click to add title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2000" y="4767264"/>
            <a:ext cx="14400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54D2434-EB53-4268-AFC0-8E37DE8D96D5}" type="datetime4">
              <a:rPr lang="de-AT" smtClean="0"/>
              <a:pPr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000" y="4767264"/>
            <a:ext cx="14400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2949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9" r:id="rId2"/>
  </p:sldLayoutIdLst>
  <p:hf sldNum="0" hdr="0" ftr="0" dt="0"/>
  <p:txStyles>
    <p:titleStyle>
      <a:lvl1pPr algn="ctr" defTabSz="914296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861" indent="-342861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5" indent="-285717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0" indent="-228574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305" indent="-342861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66" indent="-228574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indent="0" algn="l" defTabSz="914296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2000" y="810000"/>
            <a:ext cx="6840000" cy="8572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r>
              <a:rPr lang="en-US" dirty="0"/>
              <a:t>Click to add title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2000" y="1890000"/>
            <a:ext cx="6840000" cy="27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2000" y="4767264"/>
            <a:ext cx="14400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F69D105-087E-439D-AAC7-604309253340}" type="datetime4">
              <a:rPr lang="de-AT" smtClean="0"/>
              <a:pPr/>
              <a:t>18. November 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Activate/De-activate/Modify Footer (text, etc.) via Tab "Insert" =&gt; "Header &amp; Footer"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000" y="4767264"/>
            <a:ext cx="14400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5FF764B-4052-4F19-BF82-E8BCB2654338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3468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700" r:id="rId4"/>
    <p:sldLayoutId id="2147483685" r:id="rId5"/>
    <p:sldLayoutId id="2147483696" r:id="rId6"/>
  </p:sldLayoutIdLst>
  <p:hf sldNum="0" hdr="0" ftr="0" dt="0"/>
  <p:txStyles>
    <p:titleStyle>
      <a:lvl1pPr algn="ctr" defTabSz="914296" rtl="0" eaLnBrk="1" latinLnBrk="0" hangingPunct="1">
        <a:lnSpc>
          <a:spcPct val="100000"/>
        </a:lnSpc>
        <a:spcBef>
          <a:spcPct val="0"/>
        </a:spcBef>
        <a:buNone/>
        <a:defRPr sz="35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861" indent="-342861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5" indent="-285717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0" indent="-228574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8" indent="-228574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66" indent="-228574" algn="l" defTabSz="914296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indent="0" algn="l" defTabSz="914296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62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10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58" indent="-228574" algn="l" defTabSz="91429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0BE83-8B76-44E1-AC04-6C74DDD510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Indikatoren und Daten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BEF9FB-54CC-4BCA-B889-710A231A33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Martin Unger, Institut für Höhere Studien</a:t>
            </a:r>
            <a:br>
              <a:rPr lang="de-AT" dirty="0"/>
            </a:br>
            <a:r>
              <a:rPr lang="de-AT" dirty="0"/>
              <a:t>Vernetzungskonferenz 2022</a:t>
            </a:r>
            <a:br>
              <a:rPr lang="de-AT" dirty="0"/>
            </a:br>
            <a:r>
              <a:rPr lang="de-AT" dirty="0"/>
              <a:t>17.11.2022 FH OÖ</a:t>
            </a:r>
          </a:p>
        </p:txBody>
      </p:sp>
    </p:spTree>
    <p:extLst>
      <p:ext uri="{BB962C8B-B14F-4D97-AF65-F5344CB8AC3E}">
        <p14:creationId xmlns:p14="http://schemas.microsoft.com/office/powerpoint/2010/main" val="965499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Zielerreichung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600" y="1485000"/>
            <a:ext cx="70204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Zu ambitionierte Zielindikatoren?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dirty="0">
                <a:sym typeface="Wingdings" panose="05000000000000000000" pitchFamily="2" charset="2"/>
              </a:rPr>
              <a:t>Hohe Ambitionen per se nichts Schlechtes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de-AT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dirty="0">
                <a:sym typeface="Wingdings" panose="05000000000000000000" pitchFamily="2" charset="2"/>
              </a:rPr>
              <a:t>Zeitraum 2025 zu ambitioniert?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dirty="0">
                <a:sym typeface="Wingdings" panose="05000000000000000000" pitchFamily="2" charset="2"/>
              </a:rPr>
              <a:t>Mit Sicherheit, aber hat sonst hätte sich Implementierung vieler Maßnahmen verzögert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3096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9BB1A-0D22-EA67-DE09-4B5FAE1E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Zur Wirkung </a:t>
            </a:r>
            <a:br>
              <a:rPr lang="de-AT" dirty="0"/>
            </a:br>
            <a:r>
              <a:rPr lang="de-AT" dirty="0"/>
              <a:t>hochschulischer Maßnahmen</a:t>
            </a:r>
          </a:p>
        </p:txBody>
      </p:sp>
    </p:spTree>
    <p:extLst>
      <p:ext uri="{BB962C8B-B14F-4D97-AF65-F5344CB8AC3E}">
        <p14:creationId xmlns:p14="http://schemas.microsoft.com/office/powerpoint/2010/main" val="3697398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Hochschulische Maßnahmen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2787774"/>
            <a:ext cx="7056784" cy="2088231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400" dirty="0">
                <a:sym typeface="Wingdings" panose="05000000000000000000" pitchFamily="2" charset="2"/>
              </a:rPr>
              <a:t>Einfluss auf Zugang: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200" dirty="0">
                <a:sym typeface="Wingdings" panose="05000000000000000000" pitchFamily="2" charset="2"/>
              </a:rPr>
              <a:t>Schulsystem, Eltern, Peers, regionaler Arbeitsmarkt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200" dirty="0">
                <a:sym typeface="Wingdings" panose="05000000000000000000" pitchFamily="2" charset="2"/>
              </a:rPr>
              <a:t>Verzögerte Übertritte, Berufstätige, LLL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200" dirty="0">
                <a:sym typeface="Wingdings" panose="05000000000000000000" pitchFamily="2" charset="2"/>
              </a:rPr>
              <a:t>Geringe Möglichkeiten der Hochschulen</a:t>
            </a:r>
            <a:br>
              <a:rPr lang="de-AT" sz="2200" dirty="0">
                <a:sym typeface="Wingdings" panose="05000000000000000000" pitchFamily="2" charset="2"/>
              </a:rPr>
            </a:br>
            <a:r>
              <a:rPr lang="de-AT" sz="2200" dirty="0">
                <a:sym typeface="Wingdings" panose="05000000000000000000" pitchFamily="2" charset="2"/>
              </a:rPr>
              <a:t>(Aufnahmeverfahren)</a:t>
            </a:r>
            <a:br>
              <a:rPr lang="de-AT" sz="2200" dirty="0">
                <a:sym typeface="Wingdings" panose="05000000000000000000" pitchFamily="2" charset="2"/>
              </a:rPr>
            </a:br>
            <a:r>
              <a:rPr lang="de-AT" sz="2200" dirty="0">
                <a:sym typeface="Wingdings" panose="05000000000000000000" pitchFamily="2" charset="2"/>
              </a:rPr>
              <a:t> Politik, Bund, Länder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152B352-4005-A10E-7659-360D011AA7A8}"/>
              </a:ext>
            </a:extLst>
          </p:cNvPr>
          <p:cNvSpPr/>
          <p:nvPr/>
        </p:nvSpPr>
        <p:spPr>
          <a:xfrm>
            <a:off x="827584" y="1419622"/>
            <a:ext cx="237626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Zugang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86BEC42-577D-9514-D2B3-8027ADF10971}"/>
              </a:ext>
            </a:extLst>
          </p:cNvPr>
          <p:cNvSpPr/>
          <p:nvPr/>
        </p:nvSpPr>
        <p:spPr>
          <a:xfrm>
            <a:off x="3356248" y="1419153"/>
            <a:ext cx="237626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Im Studium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6574332-6B43-8AD4-B2A3-037059400D53}"/>
              </a:ext>
            </a:extLst>
          </p:cNvPr>
          <p:cNvSpPr/>
          <p:nvPr/>
        </p:nvSpPr>
        <p:spPr>
          <a:xfrm>
            <a:off x="5868144" y="1419622"/>
            <a:ext cx="237626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Studienabschluss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8DD864-641F-264E-7A84-9EA8DAC9CD6A}"/>
              </a:ext>
            </a:extLst>
          </p:cNvPr>
          <p:cNvSpPr/>
          <p:nvPr/>
        </p:nvSpPr>
        <p:spPr>
          <a:xfrm>
            <a:off x="1187624" y="2427734"/>
            <a:ext cx="1584176" cy="28803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Zieldim</a:t>
            </a:r>
            <a:r>
              <a:rPr lang="de-AT" dirty="0"/>
              <a:t>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079EB8-DC24-C093-FCCA-78BB78B4620E}"/>
              </a:ext>
            </a:extLst>
          </p:cNvPr>
          <p:cNvSpPr/>
          <p:nvPr/>
        </p:nvSpPr>
        <p:spPr>
          <a:xfrm>
            <a:off x="3752292" y="2427734"/>
            <a:ext cx="4132076" cy="28803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Zieldim</a:t>
            </a:r>
            <a:r>
              <a:rPr lang="de-AT" dirty="0"/>
              <a:t> 2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939B50A-03F4-D855-054D-9B9DC4C3DEF4}"/>
              </a:ext>
            </a:extLst>
          </p:cNvPr>
          <p:cNvSpPr txBox="1">
            <a:spLocks/>
          </p:cNvSpPr>
          <p:nvPr/>
        </p:nvSpPr>
        <p:spPr>
          <a:xfrm>
            <a:off x="6840252" y="3829444"/>
            <a:ext cx="2088232" cy="974554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431951" indent="-431951" algn="l" defTabSz="914296" rtl="0" eaLnBrk="1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3902" indent="-395955" algn="l" defTabSz="914296" rtl="0" eaLnBrk="1" latinLnBrk="0" hangingPunct="1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861" indent="-359959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3820" indent="-323963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07783" indent="-287967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0" indent="0" algn="l" defTabSz="914296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62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10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58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000" dirty="0">
                <a:sym typeface="Wingdings" panose="05000000000000000000" pitchFamily="2" charset="2"/>
              </a:rPr>
              <a:t>Wirkung einzelner MN nur </a:t>
            </a:r>
            <a:br>
              <a:rPr lang="de-AT" sz="2000" dirty="0">
                <a:sym typeface="Wingdings" panose="05000000000000000000" pitchFamily="2" charset="2"/>
              </a:rPr>
            </a:br>
            <a:r>
              <a:rPr lang="de-AT" sz="2000" dirty="0">
                <a:sym typeface="Wingdings" panose="05000000000000000000" pitchFamily="2" charset="2"/>
              </a:rPr>
              <a:t>schwer messbar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37250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Im Studium/ erfolgreicher Abschluss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Sollte im Fokus hochschulischer MN stehen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Größte Wirkungen zu erzielen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Am ehesten Wirkungsmessung möglich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Aktionslinien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Einstieg erleichtern (AL 4)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Studienorganisation und Qualität der Lehre (AL 5)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Vereinbarkeit mit anderen Lebensbereichen (AL 6)	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PLUS: </a:t>
            </a:r>
            <a:r>
              <a:rPr lang="de-AT" sz="2400" dirty="0" err="1">
                <a:sym typeface="Wingdings" panose="05000000000000000000" pitchFamily="2" charset="2"/>
              </a:rPr>
              <a:t>Lehrer:innenausbildung</a:t>
            </a:r>
            <a:r>
              <a:rPr lang="de-AT" sz="2400" dirty="0">
                <a:sym typeface="Wingdings" panose="05000000000000000000" pitchFamily="2" charset="2"/>
              </a:rPr>
              <a:t> !	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de-AT" sz="2000" dirty="0">
              <a:sym typeface="Wingdings" panose="05000000000000000000" pitchFamily="2" charset="2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de-AT" sz="2000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43483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560840" cy="675000"/>
          </a:xfrm>
        </p:spPr>
        <p:txBody>
          <a:bodyPr/>
          <a:lstStyle/>
          <a:p>
            <a:r>
              <a:rPr lang="de-AT" dirty="0"/>
              <a:t>Z.B.: Informationsangebote (AL 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7544" y="1485000"/>
            <a:ext cx="6408712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Allgemeine Informationen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Möglichkeiten nach der Matura, Studienangebote, Unterschiede zwischen Hochschultypen, etc.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Gezielte Ansprache bestimmter Zielgruppen </a:t>
            </a:r>
            <a:br>
              <a:rPr lang="de-AT" sz="1800" dirty="0">
                <a:sym typeface="Wingdings" panose="05000000000000000000" pitchFamily="2" charset="2"/>
              </a:rPr>
            </a:br>
            <a:r>
              <a:rPr lang="de-AT" sz="1800" dirty="0">
                <a:sym typeface="Wingdings" panose="05000000000000000000" pitchFamily="2" charset="2"/>
              </a:rPr>
              <a:t>(und ihrer Bedürfnisse/Ängste)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 bundesweit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Spezifische Infos zu einer Hochschule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Konkretes Studienangebot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Möglichkeiten, Besonderheiten der Hochschule, etc.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1800" dirty="0">
                <a:sym typeface="Wingdings" panose="05000000000000000000" pitchFamily="2" charset="2"/>
              </a:rPr>
              <a:t> Hochschulen	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sz="24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3AF8CF7-93C9-C870-2C0C-40792FC0F1FA}"/>
              </a:ext>
            </a:extLst>
          </p:cNvPr>
          <p:cNvSpPr txBox="1">
            <a:spLocks/>
          </p:cNvSpPr>
          <p:nvPr/>
        </p:nvSpPr>
        <p:spPr>
          <a:xfrm>
            <a:off x="6876256" y="2571750"/>
            <a:ext cx="2088232" cy="1008112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431951" indent="-431951" algn="l" defTabSz="914296" rtl="0" eaLnBrk="1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3902" indent="-395955" algn="l" defTabSz="914296" rtl="0" eaLnBrk="1" latinLnBrk="0" hangingPunct="1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861" indent="-359959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3820" indent="-323963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07783" indent="-287967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0" indent="0" algn="l" defTabSz="914296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62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10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58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000" dirty="0">
                <a:sym typeface="Wingdings" panose="05000000000000000000" pitchFamily="2" charset="2"/>
              </a:rPr>
              <a:t>Wirkung einzelner Informationen nicht messbar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484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Z.B.: Outreach (AL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19622"/>
            <a:ext cx="7128792" cy="3456384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Meist geringe Reichweite, regional, wenig Schulen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Stud. mit verzögertem Übertritt kaum erreichbar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Wirkung schwer messbar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Z.B.: MN erfolgreich, aber Studierende gehen an andere Hochschule (d.h. Hochschule sieht „ihren“ Erfolg nicht)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Je nach HS-Sektor und HS unterschiedlich wirksam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b="1" dirty="0">
                <a:sym typeface="Wingdings" panose="05000000000000000000" pitchFamily="2" charset="2"/>
              </a:rPr>
              <a:t>ABER</a:t>
            </a:r>
            <a:r>
              <a:rPr lang="de-AT" sz="2400" dirty="0">
                <a:sym typeface="Wingdings" panose="05000000000000000000" pitchFamily="2" charset="2"/>
              </a:rPr>
              <a:t> Hochschulen können dabei viel über Bedürfnisse einer Zielgruppe lernen, was indirekt auch zu Erfolg führen kann (z.B. Vermeidung Abbruch)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7316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Zur Verbesserung hochschulischer MN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99592" y="1485000"/>
            <a:ext cx="72008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Viel mehr Plattformen zum Erfahrungsaustausch zwischen Hochschulen nötig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Themenspezifische Treffen in kleineren Gruppen,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wie PLA (</a:t>
            </a:r>
            <a:r>
              <a:rPr lang="de-AT" sz="2400" dirty="0" err="1">
                <a:sym typeface="Wingdings" panose="05000000000000000000" pitchFamily="2" charset="2"/>
              </a:rPr>
              <a:t>peer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learning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activity</a:t>
            </a:r>
            <a:r>
              <a:rPr lang="de-AT" sz="2400" dirty="0">
                <a:sym typeface="Wingdings" panose="05000000000000000000" pitchFamily="2" charset="2"/>
              </a:rPr>
              <a:t>) auf int. Ebene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Auch wenn es (mangels Daten) „nur“ </a:t>
            </a:r>
            <a:r>
              <a:rPr lang="de-AT" sz="2400" dirty="0" err="1">
                <a:sym typeface="Wingdings" panose="05000000000000000000" pitchFamily="2" charset="2"/>
              </a:rPr>
              <a:t>Andekdoten</a:t>
            </a:r>
            <a:r>
              <a:rPr lang="de-AT" sz="2400" dirty="0">
                <a:sym typeface="Wingdings" panose="05000000000000000000" pitchFamily="2" charset="2"/>
              </a:rPr>
              <a:t> sind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Gegenseitiges Lernen wird die MN aller verbessern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Offenes Klima nötig, damit auch von Fehlern berichtet wird (die andere nicht machen sollten)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8189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9BB1A-0D22-EA67-DE09-4B5FAE1E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Indikatoren in der </a:t>
            </a:r>
            <a:br>
              <a:rPr lang="de-AT" dirty="0"/>
            </a:br>
            <a:r>
              <a:rPr lang="de-AT" dirty="0"/>
              <a:t>nationalen Strategie</a:t>
            </a:r>
          </a:p>
        </p:txBody>
      </p:sp>
    </p:spTree>
    <p:extLst>
      <p:ext uri="{BB962C8B-B14F-4D97-AF65-F5344CB8AC3E}">
        <p14:creationId xmlns:p14="http://schemas.microsoft.com/office/powerpoint/2010/main" val="2657000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Wir brauchen Indikatoren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Um Problemlagen erkennen zu können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Um Entwicklungen im Zeitverlauf zu erkennen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Um auf Basis empirischer Evidenz entscheiden zu können</a:t>
            </a:r>
            <a:endParaRPr lang="de-AT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3755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Wir brauchen Indikatoren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Da die Wirkung einzelner hochschulischer Maßnahmen oft nur schwer messbar ist: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 bundesweite Zielindikatoren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200" dirty="0">
                <a:sym typeface="Wingdings" panose="05000000000000000000" pitchFamily="2" charset="2"/>
              </a:rPr>
              <a:t>Sie verdeutlichen die gebündelte Wirkung aller Maßnahmen (bundesweite + hochschulische) und Ziel ist ja Verbesserung des Gesamtsystems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200" dirty="0">
                <a:sym typeface="Wingdings" panose="05000000000000000000" pitchFamily="2" charset="2"/>
              </a:rPr>
              <a:t>Manche könnten auch auf einzelne Hochschulen heruntergebrochen werden </a:t>
            </a:r>
            <a:br>
              <a:rPr lang="de-AT" sz="2200" dirty="0">
                <a:sym typeface="Wingdings" panose="05000000000000000000" pitchFamily="2" charset="2"/>
              </a:rPr>
            </a:br>
            <a:r>
              <a:rPr lang="de-AT" sz="1800" dirty="0">
                <a:sym typeface="Wingdings" panose="05000000000000000000" pitchFamily="2" charset="2"/>
              </a:rPr>
              <a:t>(Anteile nach Geschlecht, non-trad. Zugänge, Migrationshinter-grund, Auslandsaufenthalte wenn Eltern keine Matura, etc.)</a:t>
            </a:r>
            <a:endParaRPr lang="de-AT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9340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9BB1A-0D22-EA67-DE09-4B5FAE1E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Zwischenstand </a:t>
            </a:r>
            <a:br>
              <a:rPr lang="de-AT" dirty="0"/>
            </a:br>
            <a:r>
              <a:rPr lang="de-AT" dirty="0"/>
              <a:t>laut Evaluierung</a:t>
            </a:r>
          </a:p>
        </p:txBody>
      </p:sp>
    </p:spTree>
    <p:extLst>
      <p:ext uri="{BB962C8B-B14F-4D97-AF65-F5344CB8AC3E}">
        <p14:creationId xmlns:p14="http://schemas.microsoft.com/office/powerpoint/2010/main" val="2041216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Haben wir die richtigen Indikatoren?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Wir haben sicher keine falschen Indikatoren!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Manche Indikatoren könnten etwas anders definiert werden, um sie leichter zu erheben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Prioritäten können sich ändern, neue Zielgruppen können in den Blick kommen (Intersektionalität?)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Indikatoren für eine Strategie sollten daher regelmäßig überprüft und ggf. ausgetauscht werden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 Strategie 2.0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55436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Indikatoren für hochschulische MN?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Nicht alle HS implementieren idente MN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Daher bräuchten wir viele Indikatoren, </a:t>
            </a:r>
            <a:br>
              <a:rPr lang="de-AT" sz="2000" dirty="0">
                <a:sym typeface="Wingdings" panose="05000000000000000000" pitchFamily="2" charset="2"/>
              </a:rPr>
            </a:br>
            <a:r>
              <a:rPr lang="de-AT" sz="2000" dirty="0">
                <a:sym typeface="Wingdings" panose="05000000000000000000" pitchFamily="2" charset="2"/>
              </a:rPr>
              <a:t>die immer nur für einige HS relevant wären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Die MN sind auch in Details sehr unterschiedlich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Generell schwer messbare Wirkungen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Aber Indikatoren für verschieden ausgestaltete MN?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Datenverfügbarkeit der HS sehr unterschiedlich wenn nicht auf Standard-Admin-Daten zurückgegriffen werden kann (z.B. Umfragen)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2378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Weiterentwicklung der Indikatoren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43608" y="1485000"/>
            <a:ext cx="7056784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Bundesweite Indikatoren, die teilweise auf Hochschulen runtergebrochen werden können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Anpassen und überarbeiten zusammen mit Hochschulen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Aber Maßnahmen und deren Evaluierungen sollten hochschulspezifisch, je nach Anforderungen und regionalen Gegebenheiten, entwickelt und durchgeführt werden. 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Dabei so viel Austausch unter den HS wie möglich!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sz="2400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sz="2400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83722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Indikatoren im Bologna-Prozess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3568" y="1485000"/>
            <a:ext cx="7704856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2020 </a:t>
            </a:r>
            <a:r>
              <a:rPr lang="de-AT" sz="2400" dirty="0" err="1">
                <a:sym typeface="Wingdings" panose="05000000000000000000" pitchFamily="2" charset="2"/>
              </a:rPr>
              <a:t>Minister:innenkonferenz</a:t>
            </a:r>
            <a:r>
              <a:rPr lang="de-AT" sz="2400" dirty="0">
                <a:sym typeface="Wingdings" panose="05000000000000000000" pitchFamily="2" charset="2"/>
              </a:rPr>
              <a:t> in Rom: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 err="1">
                <a:sym typeface="Wingdings" panose="05000000000000000000" pitchFamily="2" charset="2"/>
              </a:rPr>
              <a:t>Principles</a:t>
            </a:r>
            <a:r>
              <a:rPr lang="de-AT" sz="2000" dirty="0">
                <a:sym typeface="Wingdings" panose="05000000000000000000" pitchFamily="2" charset="2"/>
              </a:rPr>
              <a:t> and Guidelines </a:t>
            </a:r>
            <a:r>
              <a:rPr lang="de-AT" sz="2000" dirty="0" err="1">
                <a:sym typeface="Wingdings" panose="05000000000000000000" pitchFamily="2" charset="2"/>
              </a:rPr>
              <a:t>to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r>
              <a:rPr lang="de-AT" sz="2000" dirty="0" err="1">
                <a:sym typeface="Wingdings" panose="05000000000000000000" pitchFamily="2" charset="2"/>
              </a:rPr>
              <a:t>strengthen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r>
              <a:rPr lang="de-AT" sz="2000" dirty="0" err="1">
                <a:sym typeface="Wingdings" panose="05000000000000000000" pitchFamily="2" charset="2"/>
              </a:rPr>
              <a:t>the</a:t>
            </a:r>
            <a:r>
              <a:rPr lang="de-AT" sz="2000" dirty="0">
                <a:sym typeface="Wingdings" panose="05000000000000000000" pitchFamily="2" charset="2"/>
              </a:rPr>
              <a:t> social </a:t>
            </a:r>
            <a:r>
              <a:rPr lang="de-AT" sz="2000" dirty="0" err="1">
                <a:sym typeface="Wingdings" panose="05000000000000000000" pitchFamily="2" charset="2"/>
              </a:rPr>
              <a:t>dimension</a:t>
            </a:r>
            <a:endParaRPr lang="de-AT" sz="2000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2024 </a:t>
            </a:r>
            <a:r>
              <a:rPr lang="de-AT" sz="2400" dirty="0" err="1">
                <a:sym typeface="Wingdings" panose="05000000000000000000" pitchFamily="2" charset="2"/>
              </a:rPr>
              <a:t>Minister:innenkonferenz</a:t>
            </a:r>
            <a:r>
              <a:rPr lang="de-AT" sz="2400" dirty="0">
                <a:sym typeface="Wingdings" panose="05000000000000000000" pitchFamily="2" charset="2"/>
              </a:rPr>
              <a:t> in Tirana: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>
                <a:sym typeface="Wingdings" panose="05000000000000000000" pitchFamily="2" charset="2"/>
              </a:rPr>
              <a:t>Vorläufig Pool an </a:t>
            </a:r>
            <a:r>
              <a:rPr lang="de-AT" sz="2000" dirty="0">
                <a:sym typeface="Wingdings" panose="05000000000000000000" pitchFamily="2" charset="2"/>
              </a:rPr>
              <a:t>40 Indikatoren zur Erreichung der P&amp;G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Jedes Land soll in Zukunft diese Indikatoren erheben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 err="1">
                <a:sym typeface="Wingdings" panose="05000000000000000000" pitchFamily="2" charset="2"/>
              </a:rPr>
              <a:t>Draft</a:t>
            </a:r>
            <a:r>
              <a:rPr lang="de-AT" sz="2000" dirty="0">
                <a:sym typeface="Wingdings" panose="05000000000000000000" pitchFamily="2" charset="2"/>
              </a:rPr>
              <a:t> liegt im Frühjahr 2023 vor, dann überlegen, welche Indikatoren in AT auch auf Hochschulebene erfasst werden sollten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Anpassung der Indikatoren der nat. Strategie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de-AT" sz="2000" dirty="0">
              <a:sym typeface="Wingdings" panose="05000000000000000000" pitchFamily="2" charset="2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88222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810000"/>
            <a:ext cx="7344816" cy="675000"/>
          </a:xfrm>
        </p:spPr>
        <p:txBody>
          <a:bodyPr/>
          <a:lstStyle/>
          <a:p>
            <a:r>
              <a:rPr lang="de-AT" dirty="0"/>
              <a:t>Zentral: Datenerfassung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485000"/>
            <a:ext cx="7704856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UHStat1-Formular (</a:t>
            </a:r>
            <a:r>
              <a:rPr lang="de-AT" sz="2400" dirty="0" err="1">
                <a:sym typeface="Wingdings" panose="05000000000000000000" pitchFamily="2" charset="2"/>
              </a:rPr>
              <a:t>Anfänger:innen</a:t>
            </a:r>
            <a:r>
              <a:rPr lang="de-AT" sz="2400" dirty="0">
                <a:sym typeface="Wingdings" panose="05000000000000000000" pitchFamily="2" charset="2"/>
              </a:rPr>
              <a:t>): 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 Elternhintergrund (Bildung, Migration)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Vor der Erstzulassung bei Statistik Austria auszufüllen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Leider immer wieder hohe Ausfälle (bis zu 25% an einzelnen Hochschulen). Systematische Ausfälle? Verzerrung der Daten?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Studierenden-Sozialerhebung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Je mehr Studierende sich beteiligen, desto eher kann auch für kleine Hochschulen/Studien ausgewertet werden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Nächste Runde: Mai/Juni 2023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B370051-CD09-BA2D-C1B1-0C4FA76EF161}"/>
              </a:ext>
            </a:extLst>
          </p:cNvPr>
          <p:cNvSpPr txBox="1">
            <a:spLocks/>
          </p:cNvSpPr>
          <p:nvPr/>
        </p:nvSpPr>
        <p:spPr>
          <a:xfrm>
            <a:off x="6804248" y="810000"/>
            <a:ext cx="2232248" cy="675000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>
            <a:noAutofit/>
          </a:bodyPr>
          <a:lstStyle>
            <a:lvl1pPr marL="431951" indent="-431951" algn="l" defTabSz="914296" rtl="0" eaLnBrk="1" latinLnBrk="0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3902" indent="-395955" algn="l" defTabSz="914296" rtl="0" eaLnBrk="1" latinLnBrk="0" hangingPunct="1">
              <a:lnSpc>
                <a:spcPct val="100000"/>
              </a:lnSpc>
              <a:spcBef>
                <a:spcPts val="576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23861" indent="-359959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3820" indent="-323963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07783" indent="-287967" algn="l" defTabSz="914296" rtl="0" eaLnBrk="1" latinLnBrk="0" hangingPunct="1">
              <a:lnSpc>
                <a:spcPct val="100000"/>
              </a:lnSpc>
              <a:spcBef>
                <a:spcPts val="48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0" indent="0" algn="l" defTabSz="914296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62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10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58" indent="-228574" algn="l" defTabSz="91429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de-AT" sz="2000" dirty="0">
                <a:sym typeface="Wingdings" panose="05000000000000000000" pitchFamily="2" charset="2"/>
              </a:rPr>
              <a:t>Unterstützung durch Hochschulen nötig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81103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9BB1A-0D22-EA67-DE09-4B5FAE1E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Vielen Dank!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1AA130A-271A-7DC5-8DA5-6082C7B970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172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Quantitative Zielerreichung (lt. </a:t>
            </a:r>
            <a:r>
              <a:rPr lang="de-AT" dirty="0" err="1"/>
              <a:t>Eval</a:t>
            </a:r>
            <a:r>
              <a:rPr lang="de-AT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F4B36A-613D-C0A3-1FD2-B972C54756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63"/>
          <a:stretch/>
        </p:blipFill>
        <p:spPr>
          <a:xfrm>
            <a:off x="1152000" y="1419622"/>
            <a:ext cx="6912768" cy="356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11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Quantitative Zielerreichung (lt. </a:t>
            </a:r>
            <a:r>
              <a:rPr lang="de-AT" dirty="0" err="1"/>
              <a:t>Eval</a:t>
            </a:r>
            <a:r>
              <a:rPr lang="de-AT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EFB0A6-6ED1-F5E6-DD65-53F7BCB08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92"/>
          <a:stretch/>
        </p:blipFill>
        <p:spPr>
          <a:xfrm>
            <a:off x="1448047" y="1347614"/>
            <a:ext cx="624790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50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Quantitative Zielerreichung (lt. </a:t>
            </a:r>
            <a:r>
              <a:rPr lang="de-AT" dirty="0" err="1"/>
              <a:t>Eval</a:t>
            </a:r>
            <a:r>
              <a:rPr lang="de-AT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2000" y="1485000"/>
            <a:ext cx="68400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Trend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5 negativ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2 gleichbleibend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3 positiv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Zielerreichung 2025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8 werden voraussichtlich nicht erreicht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2 werden vielleicht erreicht</a:t>
            </a:r>
          </a:p>
        </p:txBody>
      </p:sp>
    </p:spTree>
    <p:extLst>
      <p:ext uri="{BB962C8B-B14F-4D97-AF65-F5344CB8AC3E}">
        <p14:creationId xmlns:p14="http://schemas.microsoft.com/office/powerpoint/2010/main" val="1816369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39BB1A-0D22-EA67-DE09-4B5FAE1E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Warum finden hochschulische Maßnahmen keinen Niederschlag in den quantitativen Indikatoren?</a:t>
            </a:r>
          </a:p>
        </p:txBody>
      </p:sp>
    </p:spTree>
    <p:extLst>
      <p:ext uri="{BB962C8B-B14F-4D97-AF65-F5344CB8AC3E}">
        <p14:creationId xmlns:p14="http://schemas.microsoft.com/office/powerpoint/2010/main" val="3876406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1. Corona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2000" y="1347614"/>
            <a:ext cx="68400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Sehr starke Verschiebungen bei </a:t>
            </a:r>
            <a:r>
              <a:rPr lang="de-AT" sz="2400" dirty="0" err="1"/>
              <a:t>Anfänger:innen</a:t>
            </a:r>
            <a:r>
              <a:rPr lang="de-AT" sz="2400" dirty="0"/>
              <a:t> an öfftl. Universitäten (</a:t>
            </a:r>
            <a:r>
              <a:rPr lang="de-AT" sz="2400" dirty="0" err="1"/>
              <a:t>Bildunginländer:innen</a:t>
            </a:r>
            <a:r>
              <a:rPr lang="de-AT" sz="2400" dirty="0"/>
              <a:t>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+15% im WS 2020/21, -14% im WS 2021/22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/>
              <a:t>Starke Unterschiede nach Fächern, Geschlecht und Herkunftsbundesländern (sozialer Hintergrund?)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 Auswirkungen (einmalig/dauerhaft, einzelne Gruppen?) noch nicht ausgewertet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Dropouts noch nicht analysiert</a:t>
            </a:r>
            <a:endParaRPr lang="de-AT" sz="24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Zeitgleich: Umstellung bei Erfassung Bildungshintergrund der Eltern (Indikatoren 1a, 1b)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17947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2. Charakteristika der Maßnahmen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2000" y="1485000"/>
            <a:ext cx="68400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Viele MN erst vor kurzem eingeführt, </a:t>
            </a:r>
            <a:br>
              <a:rPr lang="de-AT" sz="2400" dirty="0"/>
            </a:br>
            <a:r>
              <a:rPr lang="de-AT" sz="2400" dirty="0"/>
              <a:t>aber Wirkung dauert (und Daten „hinken“ nach)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/>
              <a:t>Laut Evaluierung viele kleinere Maßnahmen vor allem an/von kleineren Hochschulen</a:t>
            </a:r>
            <a:br>
              <a:rPr lang="de-AT" sz="2400" dirty="0"/>
            </a:br>
            <a:r>
              <a:rPr lang="de-AT" sz="2400" dirty="0">
                <a:sym typeface="Wingdings" panose="05000000000000000000" pitchFamily="2" charset="2"/>
              </a:rPr>
              <a:t> schlagen sich in bundesweiten Indikatoren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>
                <a:sym typeface="Wingdings" panose="05000000000000000000" pitchFamily="2" charset="2"/>
              </a:rPr>
              <a:t> kaum nieder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Wirkung der meisten Maßnahmen auch den Hochschulen unbekannt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1622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048E-45B7-1D7D-D586-6AF4CE5A1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3. Charakteristika der Indikatoren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110F-4646-159E-D0A1-A2491307A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FED-DDA9-3DA5-F2BC-CEF33AA8BB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600" y="1485000"/>
            <a:ext cx="7020400" cy="3391006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Nicht alle quantitativen Ziele können mit hochschulischen Maßnahmen erreicht werden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AT" sz="2400" dirty="0">
                <a:sym typeface="Wingdings" panose="05000000000000000000" pitchFamily="2" charset="2"/>
              </a:rPr>
              <a:t>Unterstützung des Bundes überall hilfreich, z.B. bei Awareness, zielgruppenspezifischen Kampagnen und allg. Informationen (Indikatoren 1, 2, 3, 4, 5, 9) oder Förderungen und Studienplätzen (Indikatoren 6, 7, 8)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de-AT" sz="2000" dirty="0">
                <a:sym typeface="Wingdings" panose="05000000000000000000" pitchFamily="2" charset="2"/>
              </a:rPr>
              <a:t>Bund war in erster Linie legistisch tätig: 2 Novellen Studienförderung, Uni-Studienrecht, Uni-Leistungsverein-</a:t>
            </a:r>
            <a:r>
              <a:rPr lang="de-AT" sz="2000" dirty="0" err="1">
                <a:sym typeface="Wingdings" panose="05000000000000000000" pitchFamily="2" charset="2"/>
              </a:rPr>
              <a:t>barungen</a:t>
            </a:r>
            <a:r>
              <a:rPr lang="de-AT" sz="2000" dirty="0">
                <a:sym typeface="Wingdings" panose="05000000000000000000" pitchFamily="2" charset="2"/>
              </a:rPr>
              <a:t>, kommender FH-Entwicklungsplan?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1137910"/>
      </p:ext>
    </p:extLst>
  </p:cSld>
  <p:clrMapOvr>
    <a:masterClrMapping/>
  </p:clrMapOvr>
</p:sld>
</file>

<file path=ppt/theme/theme1.xml><?xml version="1.0" encoding="utf-8"?>
<a:theme xmlns:a="http://schemas.openxmlformats.org/drawingml/2006/main" name="16_9_grey_title_ihs">
  <a:themeElements>
    <a:clrScheme name="IHS Colors">
      <a:dk1>
        <a:srgbClr val="000000"/>
      </a:dk1>
      <a:lt1>
        <a:srgbClr val="FFFFFF"/>
      </a:lt1>
      <a:dk2>
        <a:srgbClr val="757575"/>
      </a:dk2>
      <a:lt2>
        <a:srgbClr val="EFEEEE"/>
      </a:lt2>
      <a:accent1>
        <a:srgbClr val="9B2341"/>
      </a:accent1>
      <a:accent2>
        <a:srgbClr val="6DA4A7"/>
      </a:accent2>
      <a:accent3>
        <a:srgbClr val="025468"/>
      </a:accent3>
      <a:accent4>
        <a:srgbClr val="E99288"/>
      </a:accent4>
      <a:accent5>
        <a:srgbClr val="4C1101"/>
      </a:accent5>
      <a:accent6>
        <a:srgbClr val="6C8486"/>
      </a:accent6>
      <a:hlink>
        <a:srgbClr val="9B2341"/>
      </a:hlink>
      <a:folHlink>
        <a:srgbClr val="E99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chemeClr val="tx2"/>
          </a:solidFill>
        </a:ln>
      </a:spPr>
      <a:bodyPr wrap="square" rtlCol="0">
        <a:spAutoFit/>
      </a:bodyPr>
      <a:lstStyle>
        <a:defPPr>
          <a:defRPr sz="17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_9_grey_title_ihs.potx" id="{22EF1EBA-0180-4A11-92F5-3C0353C6B3F7}" vid="{6192F4E4-2AA5-4974-A6FF-E56EC40E691B}"/>
    </a:ext>
  </a:extLst>
</a:theme>
</file>

<file path=ppt/theme/theme2.xml><?xml version="1.0" encoding="utf-8"?>
<a:theme xmlns:a="http://schemas.openxmlformats.org/drawingml/2006/main" name="Main Slides 16:9">
  <a:themeElements>
    <a:clrScheme name="IHS Colors">
      <a:dk1>
        <a:srgbClr val="000000"/>
      </a:dk1>
      <a:lt1>
        <a:srgbClr val="FFFFFF"/>
      </a:lt1>
      <a:dk2>
        <a:srgbClr val="757575"/>
      </a:dk2>
      <a:lt2>
        <a:srgbClr val="EFEEEE"/>
      </a:lt2>
      <a:accent1>
        <a:srgbClr val="9B2341"/>
      </a:accent1>
      <a:accent2>
        <a:srgbClr val="6DA4A7"/>
      </a:accent2>
      <a:accent3>
        <a:srgbClr val="025468"/>
      </a:accent3>
      <a:accent4>
        <a:srgbClr val="E99288"/>
      </a:accent4>
      <a:accent5>
        <a:srgbClr val="4C1101"/>
      </a:accent5>
      <a:accent6>
        <a:srgbClr val="6C8486"/>
      </a:accent6>
      <a:hlink>
        <a:srgbClr val="9B2341"/>
      </a:hlink>
      <a:folHlink>
        <a:srgbClr val="E99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chemeClr val="tx2"/>
          </a:solidFill>
        </a:ln>
      </a:spPr>
      <a:bodyPr wrap="square" rtlCol="0">
        <a:spAutoFit/>
      </a:bodyPr>
      <a:lstStyle>
        <a:defPPr>
          <a:defRPr sz="17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_9_grey_title_ihs.potx" id="{22EF1EBA-0180-4A11-92F5-3C0353C6B3F7}" vid="{94A90931-67EA-408A-845A-7B798B27AEBF}"/>
    </a:ext>
  </a:extLst>
</a:theme>
</file>

<file path=ppt/theme/theme3.xml><?xml version="1.0" encoding="utf-8"?>
<a:theme xmlns:a="http://schemas.openxmlformats.org/drawingml/2006/main" name="Office Theme">
  <a:themeElements>
    <a:clrScheme name="IHS CI">
      <a:dk1>
        <a:srgbClr val="000000"/>
      </a:dk1>
      <a:lt1>
        <a:srgbClr val="FFFFFF"/>
      </a:lt1>
      <a:dk2>
        <a:srgbClr val="9B2341"/>
      </a:dk2>
      <a:lt2>
        <a:srgbClr val="FFFFFF"/>
      </a:lt2>
      <a:accent1>
        <a:srgbClr val="9B2341"/>
      </a:accent1>
      <a:accent2>
        <a:srgbClr val="6DA4A7"/>
      </a:accent2>
      <a:accent3>
        <a:srgbClr val="025468"/>
      </a:accent3>
      <a:accent4>
        <a:srgbClr val="E99288"/>
      </a:accent4>
      <a:accent5>
        <a:srgbClr val="4C1101"/>
      </a:accent5>
      <a:accent6>
        <a:srgbClr val="6C8486"/>
      </a:accent6>
      <a:hlink>
        <a:srgbClr val="9B2341"/>
      </a:hlink>
      <a:folHlink>
        <a:srgbClr val="E99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IHS CI">
      <a:dk1>
        <a:srgbClr val="000000"/>
      </a:dk1>
      <a:lt1>
        <a:srgbClr val="FFFFFF"/>
      </a:lt1>
      <a:dk2>
        <a:srgbClr val="9B2341"/>
      </a:dk2>
      <a:lt2>
        <a:srgbClr val="FFFFFF"/>
      </a:lt2>
      <a:accent1>
        <a:srgbClr val="9B2341"/>
      </a:accent1>
      <a:accent2>
        <a:srgbClr val="6DA4A7"/>
      </a:accent2>
      <a:accent3>
        <a:srgbClr val="025468"/>
      </a:accent3>
      <a:accent4>
        <a:srgbClr val="E99288"/>
      </a:accent4>
      <a:accent5>
        <a:srgbClr val="4C1101"/>
      </a:accent5>
      <a:accent6>
        <a:srgbClr val="6C8486"/>
      </a:accent6>
      <a:hlink>
        <a:srgbClr val="9B2341"/>
      </a:hlink>
      <a:folHlink>
        <a:srgbClr val="E99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30407FAB99794E861F4FC0118357AE" ma:contentTypeVersion="6" ma:contentTypeDescription="Create a new document." ma:contentTypeScope="" ma:versionID="e6a65ce52f558890e14c168f9f090c83">
  <xsd:schema xmlns:xsd="http://www.w3.org/2001/XMLSchema" xmlns:xs="http://www.w3.org/2001/XMLSchema" xmlns:p="http://schemas.microsoft.com/office/2006/metadata/properties" xmlns:ns3="bec779af-c562-4574-8cba-352763f50749" xmlns:ns4="dbbc092b-e0f1-45aa-9b3c-30120b2b00df" targetNamespace="http://schemas.microsoft.com/office/2006/metadata/properties" ma:root="true" ma:fieldsID="64aa0a27bc762a6bb5e3afe8099f4472" ns3:_="" ns4:_="">
    <xsd:import namespace="bec779af-c562-4574-8cba-352763f50749"/>
    <xsd:import namespace="dbbc092b-e0f1-45aa-9b3c-30120b2b00df"/>
    <xsd:element name="properties">
      <xsd:complexType>
        <xsd:sequence>
          <xsd:element name="documentManagement">
            <xsd:complexType>
              <xsd:all>
                <xsd:element ref="ns3:Templateversion"/>
                <xsd:element ref="ns3:MediaServiceMetadata" minOccurs="0"/>
                <xsd:element ref="ns3:MediaServiceFastMetadata" minOccurs="0"/>
                <xsd:element ref="ns4:_dlc_DocId" minOccurs="0"/>
                <xsd:element ref="ns4:_dlc_DocIdUrl" minOccurs="0"/>
                <xsd:element ref="ns4:_dlc_DocIdPersistId" minOccurs="0"/>
                <xsd:element ref="ns3:PowerPoint_x002d_Forma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c779af-c562-4574-8cba-352763f50749" elementFormDefault="qualified">
    <xsd:import namespace="http://schemas.microsoft.com/office/2006/documentManagement/types"/>
    <xsd:import namespace="http://schemas.microsoft.com/office/infopath/2007/PartnerControls"/>
    <xsd:element name="Templateversion" ma:index="10" ma:displayName="Templateversion" ma:format="Dropdown" ma:internalName="Templateversion">
      <xsd:simpleType>
        <xsd:restriction base="dms:Text">
          <xsd:maxLength value="255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PowerPoint_x002d_Format" ma:index="16" nillable="true" ma:displayName="PowerPoint-Format" ma:format="RadioButtons" ma:internalName="PowerPoint_x002d_Format">
      <xsd:simpleType>
        <xsd:restriction base="dms:Choice">
          <xsd:enumeration value="4:3"/>
          <xsd:enumeration value="16:9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bc092b-e0f1-45aa-9b3c-30120b2b00df" elementFormDefault="qualified">
    <xsd:import namespace="http://schemas.microsoft.com/office/2006/documentManagement/types"/>
    <xsd:import namespace="http://schemas.microsoft.com/office/infopath/2007/PartnerControls"/>
    <xsd:element name="_dlc_DocId" ma:index="1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9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version xmlns="bec779af-c562-4574-8cba-352763f50749">V1.0</Templateversion>
    <_dlc_DocId xmlns="dbbc092b-e0f1-45aa-9b3c-30120b2b00df">7SY2WKF6U5KK-802207967-30</_dlc_DocId>
    <_dlc_DocIdUrl xmlns="dbbc092b-e0f1-45aa-9b3c-30120b2b00df">
      <Url>https://ihsacat.sharepoint.com/sites/Templates/_layouts/15/DocIdRedir.aspx?ID=7SY2WKF6U5KK-802207967-30</Url>
      <Description>7SY2WKF6U5KK-802207967-30</Description>
    </_dlc_DocIdUrl>
    <PowerPoint_x002d_Format xmlns="bec779af-c562-4574-8cba-352763f50749">16:9</PowerPoint_x002d_Format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C7E87C3-1CE1-41E5-9EC2-CC94430F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c779af-c562-4574-8cba-352763f50749"/>
    <ds:schemaRef ds:uri="dbbc092b-e0f1-45aa-9b3c-30120b2b00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4C2893-6825-409D-ADE1-ACBE7228BD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C3703A-7596-4B4F-9482-5FF9F5320057}">
  <ds:schemaRefs>
    <ds:schemaRef ds:uri="http://schemas.microsoft.com/office/2006/metadata/properties"/>
    <ds:schemaRef ds:uri="http://schemas.microsoft.com/office/infopath/2007/PartnerControls"/>
    <ds:schemaRef ds:uri="bec779af-c562-4574-8cba-352763f50749"/>
    <ds:schemaRef ds:uri="dbbc092b-e0f1-45aa-9b3c-30120b2b00df"/>
  </ds:schemaRefs>
</ds:datastoreItem>
</file>

<file path=customXml/itemProps4.xml><?xml version="1.0" encoding="utf-8"?>
<ds:datastoreItem xmlns:ds="http://schemas.openxmlformats.org/officeDocument/2006/customXml" ds:itemID="{19E5757B-DD86-4540-9678-7E9ED215A23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16-9_grey_title_ihs</Template>
  <TotalTime>0</TotalTime>
  <Words>1041</Words>
  <Application>Microsoft Office PowerPoint</Application>
  <PresentationFormat>On-screen Show (16:9)</PresentationFormat>
  <Paragraphs>123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Calibri</vt:lpstr>
      <vt:lpstr>Arial</vt:lpstr>
      <vt:lpstr>16_9_grey_title_ihs</vt:lpstr>
      <vt:lpstr>Main Slides 16:9</vt:lpstr>
      <vt:lpstr>Indikatoren und Daten</vt:lpstr>
      <vt:lpstr>Zwischenstand  laut Evaluierung</vt:lpstr>
      <vt:lpstr>Quantitative Zielerreichung (lt. Eval)</vt:lpstr>
      <vt:lpstr>Quantitative Zielerreichung (lt. Eval)</vt:lpstr>
      <vt:lpstr>Quantitative Zielerreichung (lt. Eval)</vt:lpstr>
      <vt:lpstr>Warum finden hochschulische Maßnahmen keinen Niederschlag in den quantitativen Indikatoren?</vt:lpstr>
      <vt:lpstr>1. Corona</vt:lpstr>
      <vt:lpstr>2. Charakteristika der Maßnahmen</vt:lpstr>
      <vt:lpstr>3. Charakteristika der Indikatoren</vt:lpstr>
      <vt:lpstr>Zielerreichung</vt:lpstr>
      <vt:lpstr>Zur Wirkung  hochschulischer Maßnahmen</vt:lpstr>
      <vt:lpstr>Hochschulische Maßnahmen</vt:lpstr>
      <vt:lpstr>Im Studium/ erfolgreicher Abschluss</vt:lpstr>
      <vt:lpstr>Z.B.: Informationsangebote (AL 1)</vt:lpstr>
      <vt:lpstr>Z.B.: Outreach (AL 2)</vt:lpstr>
      <vt:lpstr>Zur Verbesserung hochschulischer MN</vt:lpstr>
      <vt:lpstr>Indikatoren in der  nationalen Strategie</vt:lpstr>
      <vt:lpstr>Wir brauchen Indikatoren</vt:lpstr>
      <vt:lpstr>Wir brauchen Indikatoren</vt:lpstr>
      <vt:lpstr>Haben wir die richtigen Indikatoren?</vt:lpstr>
      <vt:lpstr>Indikatoren für hochschulische MN?</vt:lpstr>
      <vt:lpstr>Weiterentwicklung der Indikatoren</vt:lpstr>
      <vt:lpstr>Indikatoren im Bologna-Prozess</vt:lpstr>
      <vt:lpstr>Zentral: Datenerfassung</vt:lpstr>
      <vt:lpstr>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Hochschulforschung am IHS</dc:title>
  <dc:creator>Martin Unger</dc:creator>
  <dc:description/>
  <cp:lastModifiedBy>Martin Unger</cp:lastModifiedBy>
  <cp:revision>31</cp:revision>
  <dcterms:created xsi:type="dcterms:W3CDTF">2022-10-30T15:35:36Z</dcterms:created>
  <dcterms:modified xsi:type="dcterms:W3CDTF">2022-11-18T10:06:00Z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0x0101005230407FAB99794E861F4FC0118357AE</vt:lpwstr>
  </property>
  <property fmtid="{D5CDD505-2E9C-101B-9397-08002B2CF9AE}" pid="3" name="_dlc_DocIdItemGuid">
    <vt:lpwstr>604af5d0-87f8-4abe-ab60-e734b9aa1df8</vt:lpwstr>
  </property>
</Properties>
</file>