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3"/>
  </p:notesMasterIdLst>
  <p:handoutMasterIdLst>
    <p:handoutMasterId r:id="rId14"/>
  </p:handoutMasterIdLst>
  <p:sldIdLst>
    <p:sldId id="277" r:id="rId2"/>
    <p:sldId id="259" r:id="rId3"/>
    <p:sldId id="267" r:id="rId4"/>
    <p:sldId id="269" r:id="rId5"/>
    <p:sldId id="270" r:id="rId6"/>
    <p:sldId id="271" r:id="rId7"/>
    <p:sldId id="273" r:id="rId8"/>
    <p:sldId id="278" r:id="rId9"/>
    <p:sldId id="275" r:id="rId10"/>
    <p:sldId id="276" r:id="rId11"/>
    <p:sldId id="258" r:id="rId12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20F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4" autoAdjust="0"/>
    <p:restoredTop sz="61395" autoAdjust="0"/>
  </p:normalViewPr>
  <p:slideViewPr>
    <p:cSldViewPr snapToGrid="0" snapToObjects="1">
      <p:cViewPr varScale="1">
        <p:scale>
          <a:sx n="56" d="100"/>
          <a:sy n="56" d="100"/>
        </p:scale>
        <p:origin x="1560" y="40"/>
      </p:cViewPr>
      <p:guideLst>
        <p:guide orient="horz" pos="524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1266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7" y="9430306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16.11.2022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4"/>
            <a:ext cx="904784" cy="496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Bundesministerium &#10;&#10;&#10;Bildung, Wissenschaft und Forschu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00" y="432000"/>
            <a:ext cx="1476000" cy="46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7" y="9428583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16.11.2022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5" y="4963319"/>
            <a:ext cx="5090351" cy="4218821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8681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07277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0166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baseline="0" dirty="0" smtClean="0"/>
              <a:t>Methodik: Evaluierung basiert auf österreichweiter Erhebung an Hochschulen + Interviews, Fokusgruppen mit Expert/innen, HS-Angehörigen, Studierendenvertretern...+</a:t>
            </a:r>
            <a:r>
              <a:rPr lang="de-DE" dirty="0"/>
              <a:t>unterstützende Dokumentenanalyse (Leistungsvereinbarungen, Dokumentation zum </a:t>
            </a:r>
            <a:r>
              <a:rPr lang="de-DE" dirty="0" err="1"/>
              <a:t>Budgeteinbehalt</a:t>
            </a:r>
            <a:r>
              <a:rPr lang="de-DE" dirty="0"/>
              <a:t>, Hochschulwebsites) </a:t>
            </a:r>
          </a:p>
          <a:p>
            <a:endParaRPr lang="de-AT" baseline="0" dirty="0" smtClean="0"/>
          </a:p>
          <a:p>
            <a:r>
              <a:rPr lang="de-AT" baseline="0" dirty="0" smtClean="0"/>
              <a:t>Rücklauf: </a:t>
            </a:r>
            <a:r>
              <a:rPr lang="de-AT" baseline="0" dirty="0" err="1" smtClean="0"/>
              <a:t>öff</a:t>
            </a:r>
            <a:r>
              <a:rPr lang="de-AT" baseline="0" dirty="0" smtClean="0"/>
              <a:t>. Universitäten 18 von 22 (82%); FHs 20 von 21 (95%); </a:t>
            </a:r>
            <a:r>
              <a:rPr lang="de-AT" baseline="0" dirty="0" err="1" smtClean="0"/>
              <a:t>Pus</a:t>
            </a:r>
            <a:r>
              <a:rPr lang="de-AT" baseline="0" dirty="0" smtClean="0"/>
              <a:t> 11 von 16 (69%); PHs 14 von 14 (100%)</a:t>
            </a:r>
          </a:p>
          <a:p>
            <a:endParaRPr lang="de-AT" baseline="0" dirty="0" smtClean="0"/>
          </a:p>
          <a:p>
            <a:pPr defTabSz="914326">
              <a:defRPr/>
            </a:pPr>
            <a:r>
              <a:rPr lang="de-AT" dirty="0" smtClean="0"/>
              <a:t>Kurzes</a:t>
            </a:r>
            <a:r>
              <a:rPr lang="de-AT" baseline="0" dirty="0" smtClean="0"/>
              <a:t> Narrativ: Weiterentwicklung in (fast) allen </a:t>
            </a:r>
            <a:r>
              <a:rPr lang="de-AT" baseline="0" dirty="0" smtClean="0"/>
              <a:t>Maßnahmen-Bereichen</a:t>
            </a:r>
            <a:r>
              <a:rPr lang="de-AT" baseline="0" dirty="0" smtClean="0"/>
              <a:t>, z.B. Ausbau von Peer-Mentoring, Schulkooperationen, etc. (auch Bereich Digitalisierung der Angebote </a:t>
            </a:r>
            <a:r>
              <a:rPr lang="de-AT" baseline="0" dirty="0" smtClean="0">
                <a:sym typeface="Wingdings" panose="05000000000000000000" pitchFamily="2" charset="2"/>
              </a:rPr>
              <a:t> </a:t>
            </a:r>
            <a:r>
              <a:rPr lang="de-AT" baseline="0" dirty="0" err="1" smtClean="0">
                <a:sym typeface="Wingdings" panose="05000000000000000000" pitchFamily="2" charset="2"/>
              </a:rPr>
              <a:t>Covid</a:t>
            </a:r>
            <a:r>
              <a:rPr lang="de-AT" baseline="0" dirty="0" smtClean="0">
                <a:sym typeface="Wingdings" panose="05000000000000000000" pitchFamily="2" charset="2"/>
              </a:rPr>
              <a:t>-Pandemie),</a:t>
            </a:r>
            <a:r>
              <a:rPr lang="de-AT" baseline="0" dirty="0" smtClean="0"/>
              <a:t> </a:t>
            </a:r>
            <a:r>
              <a:rPr lang="de-AT" baseline="0" dirty="0" err="1" smtClean="0"/>
              <a:t>jed</a:t>
            </a:r>
            <a:r>
              <a:rPr lang="de-AT" baseline="0" dirty="0" smtClean="0"/>
              <a:t>. Keine große systemische Veränderung </a:t>
            </a:r>
            <a:r>
              <a:rPr lang="de-AT" baseline="0" dirty="0" smtClean="0">
                <a:sym typeface="Wingdings" panose="05000000000000000000" pitchFamily="2" charset="2"/>
              </a:rPr>
              <a:t> daher Vielzahl an Empfehlungen; Quantitative Zielerreichung zentrales Element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918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Schwerpunkte: </a:t>
            </a:r>
          </a:p>
          <a:p>
            <a:r>
              <a:rPr lang="de-AT" dirty="0"/>
              <a:t>FHs: </a:t>
            </a:r>
            <a:r>
              <a:rPr lang="de-DE" dirty="0"/>
              <a:t>Aktionslinien 3 (Validierung) und 6 (Vereinbarkeit) </a:t>
            </a:r>
          </a:p>
          <a:p>
            <a:r>
              <a:rPr lang="de-DE" dirty="0"/>
              <a:t>Universitäten: </a:t>
            </a:r>
            <a:r>
              <a:rPr lang="de-DE" dirty="0" err="1"/>
              <a:t>Outreachmaßnahmen</a:t>
            </a:r>
            <a:r>
              <a:rPr lang="de-DE" dirty="0"/>
              <a:t> (AL 2) und Informationsangebote (AL 1)</a:t>
            </a:r>
          </a:p>
          <a:p>
            <a:r>
              <a:rPr lang="de-DE" dirty="0"/>
              <a:t>Pädagogische Hochschulen: Zieldimension 2 Studienerfolg erhöhen – Abbruch verhindern (AL 4, 5, 6) </a:t>
            </a:r>
          </a:p>
          <a:p>
            <a:r>
              <a:rPr lang="de-DE" dirty="0"/>
              <a:t>Privatuniversitäten: Aktionslinie 3 (Validierung) konzentriert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8525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8954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2164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78532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6697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 smtClean="0"/>
          </a:p>
          <a:p>
            <a:pPr defTabSz="914326">
              <a:defRPr/>
            </a:pPr>
            <a:r>
              <a:rPr lang="de-AT" dirty="0" smtClean="0"/>
              <a:t>Kurzes</a:t>
            </a:r>
            <a:r>
              <a:rPr lang="de-AT" baseline="0" dirty="0" smtClean="0"/>
              <a:t> Narrativ: Weiterentwicklung in (fast) allen </a:t>
            </a:r>
            <a:r>
              <a:rPr lang="de-AT" baseline="0" dirty="0" smtClean="0"/>
              <a:t>Maßnahmen-Bereichen</a:t>
            </a:r>
            <a:r>
              <a:rPr lang="de-AT" baseline="0" dirty="0" smtClean="0"/>
              <a:t>, z.B. Ausbau von Peer-Mentoring, Schulkooperationen, etc. (auch Bereich Digitalisierung der Angebote </a:t>
            </a:r>
            <a:r>
              <a:rPr lang="de-AT" baseline="0" dirty="0" smtClean="0">
                <a:sym typeface="Wingdings" panose="05000000000000000000" pitchFamily="2" charset="2"/>
              </a:rPr>
              <a:t> </a:t>
            </a:r>
            <a:r>
              <a:rPr lang="de-AT" baseline="0" dirty="0" err="1" smtClean="0">
                <a:sym typeface="Wingdings" panose="05000000000000000000" pitchFamily="2" charset="2"/>
              </a:rPr>
              <a:t>Covid</a:t>
            </a:r>
            <a:r>
              <a:rPr lang="de-AT" baseline="0" dirty="0" smtClean="0">
                <a:sym typeface="Wingdings" panose="05000000000000000000" pitchFamily="2" charset="2"/>
              </a:rPr>
              <a:t>-Pandemie),</a:t>
            </a:r>
            <a:r>
              <a:rPr lang="de-AT" baseline="0" dirty="0" smtClean="0"/>
              <a:t> </a:t>
            </a:r>
            <a:r>
              <a:rPr lang="de-AT" baseline="0" dirty="0" err="1" smtClean="0"/>
              <a:t>jed</a:t>
            </a:r>
            <a:r>
              <a:rPr lang="de-AT" baseline="0" dirty="0" smtClean="0"/>
              <a:t>. Keine große systemische Veränderung </a:t>
            </a:r>
            <a:r>
              <a:rPr lang="de-AT" baseline="0" dirty="0" smtClean="0">
                <a:sym typeface="Wingdings" panose="05000000000000000000" pitchFamily="2" charset="2"/>
              </a:rPr>
              <a:t> daher Vielzahl an Empfehlungen; Quantitative Zielerreichung zentrales Element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7237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PAGs </a:t>
            </a:r>
            <a:r>
              <a:rPr lang="de-AT" dirty="0" err="1" smtClean="0"/>
              <a:t>Principles</a:t>
            </a:r>
            <a:r>
              <a:rPr lang="de-AT" baseline="0" dirty="0" smtClean="0"/>
              <a:t> </a:t>
            </a:r>
            <a:r>
              <a:rPr lang="de-AT" baseline="0" dirty="0" err="1" smtClean="0"/>
              <a:t>and</a:t>
            </a:r>
            <a:r>
              <a:rPr lang="de-AT" baseline="0" dirty="0" smtClean="0"/>
              <a:t> Guidelines  BFUG Working Group on </a:t>
            </a:r>
            <a:r>
              <a:rPr lang="de-AT" baseline="0" dirty="0" err="1" smtClean="0"/>
              <a:t>the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Social</a:t>
            </a:r>
            <a:r>
              <a:rPr lang="de-AT" baseline="0" dirty="0" smtClean="0"/>
              <a:t> Dimension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49876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800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4000"/>
            <a:ext cx="7978526" cy="1389600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bmbwf.gv.at</a:t>
            </a:r>
            <a:endParaRPr lang="de-AT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Grafik 17" descr="Bundesministerium &#10;&#10;&#10;Bildung, Wissenschaft und Forschun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00" y="208800"/>
            <a:ext cx="3023870" cy="9391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2000"/>
            <a:ext cx="7978526" cy="997200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72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7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7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7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00"/>
            <a:ext cx="5389200" cy="1062000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370" cy="514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600"/>
            <a:ext cx="7978525" cy="298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bmbwf.gv.at</a:t>
            </a:r>
            <a:endParaRPr lang="de-AT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pic>
        <p:nvPicPr>
          <p:cNvPr id="10" name="Grafik 9" descr="Bundesministerium &#10;&#10;&#10;Bildung, Wissenschaft und Forschung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00" y="208800"/>
            <a:ext cx="2033905" cy="631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vorname.nachname@bmbwf.gv.a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347383" y="1414526"/>
            <a:ext cx="7978526" cy="1545705"/>
          </a:xfrm>
        </p:spPr>
        <p:txBody>
          <a:bodyPr/>
          <a:lstStyle/>
          <a:p>
            <a:pPr algn="just"/>
            <a:r>
              <a:rPr lang="de-AT" dirty="0">
                <a:solidFill>
                  <a:srgbClr val="FF0000"/>
                </a:solidFill>
              </a:rPr>
              <a:t>Zwischenevaluierung der </a:t>
            </a:r>
            <a:r>
              <a:rPr lang="de-AT" dirty="0" smtClean="0">
                <a:solidFill>
                  <a:srgbClr val="FF0000"/>
                </a:solidFill>
              </a:rPr>
              <a:t>Nationalen</a:t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>Strategie </a:t>
            </a:r>
            <a:r>
              <a:rPr lang="de-AT" dirty="0">
                <a:solidFill>
                  <a:srgbClr val="FF0000"/>
                </a:solidFill>
              </a:rPr>
              <a:t>zur sozialen Dimension </a:t>
            </a:r>
            <a:r>
              <a:rPr lang="de-AT" dirty="0" smtClean="0">
                <a:solidFill>
                  <a:srgbClr val="FF0000"/>
                </a:solidFill>
              </a:rPr>
              <a:t/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>in </a:t>
            </a:r>
            <a:r>
              <a:rPr lang="de-AT" dirty="0">
                <a:solidFill>
                  <a:srgbClr val="FF0000"/>
                </a:solidFill>
              </a:rPr>
              <a:t>der </a:t>
            </a:r>
            <a:r>
              <a:rPr lang="de-AT" dirty="0" smtClean="0">
                <a:solidFill>
                  <a:srgbClr val="FF0000"/>
                </a:solidFill>
              </a:rPr>
              <a:t>Hochschulbildung</a:t>
            </a:r>
            <a:endParaRPr lang="de-AT" dirty="0">
              <a:solidFill>
                <a:srgbClr val="FF0000"/>
              </a:solidFill>
            </a:endParaRPr>
          </a:p>
        </p:txBody>
      </p:sp>
      <p:pic>
        <p:nvPicPr>
          <p:cNvPr id="9" name="Bild 3" descr="Soziale Dimension" title="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88369" y="3955971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Bild 3" descr="FH Oberösterreich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feld 10"/>
          <p:cNvSpPr txBox="1"/>
          <p:nvPr/>
        </p:nvSpPr>
        <p:spPr>
          <a:xfrm>
            <a:off x="195879" y="3236893"/>
            <a:ext cx="6397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latin typeface="Calibri" panose="020F0502020204030204" pitchFamily="34" charset="0"/>
                <a:cs typeface="Calibri" panose="020F0502020204030204" pitchFamily="34" charset="0"/>
              </a:rPr>
              <a:t>Vernetzungskonferenz am 17.11. an der FH Oberösterreich, Linz</a:t>
            </a:r>
          </a:p>
          <a:p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Zusammenfassung</a:t>
            </a:r>
          </a:p>
          <a:p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47383" y="4259897"/>
            <a:ext cx="3422650" cy="415529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Dr. Maria Keplinger, BMBWF, Abt. IV/13</a:t>
            </a:r>
          </a:p>
          <a:p>
            <a:r>
              <a:rPr lang="de-DE" dirty="0" smtClean="0"/>
              <a:t>17. November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962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Next </a:t>
            </a:r>
            <a:r>
              <a:rPr lang="de-AT" dirty="0" err="1" smtClean="0"/>
              <a:t>steps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7" name="Pfeil nach unten 6"/>
          <p:cNvSpPr/>
          <p:nvPr/>
        </p:nvSpPr>
        <p:spPr>
          <a:xfrm>
            <a:off x="2624939" y="1181769"/>
            <a:ext cx="3296450" cy="495122"/>
          </a:xfrm>
          <a:prstGeom prst="downArrow">
            <a:avLst/>
          </a:prstGeom>
          <a:solidFill>
            <a:schemeClr val="bg2"/>
          </a:solidFill>
          <a:ln>
            <a:solidFill>
              <a:srgbClr val="E63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extfeld 7"/>
          <p:cNvSpPr txBox="1"/>
          <p:nvPr/>
        </p:nvSpPr>
        <p:spPr>
          <a:xfrm>
            <a:off x="706456" y="1959487"/>
            <a:ext cx="7645613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E6320F"/>
              </a:buClr>
              <a:buFont typeface="Arial" panose="020B0604020202020204" pitchFamily="34" charset="0"/>
              <a:buChar char="•"/>
            </a:pPr>
            <a:r>
              <a:rPr lang="de-AT" sz="2000" dirty="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Zwischenevaluierun</a:t>
            </a:r>
            <a:r>
              <a:rPr lang="de-AT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g für weitere Diskussion und Maßnahmen nutzen</a:t>
            </a:r>
          </a:p>
          <a:p>
            <a:pPr marL="285750" indent="-285750">
              <a:spcAft>
                <a:spcPts val="600"/>
              </a:spcAft>
              <a:buClr>
                <a:srgbClr val="E6320F"/>
              </a:buClr>
              <a:buFont typeface="Arial" panose="020B0604020202020204" pitchFamily="34" charset="0"/>
              <a:buChar char="•"/>
            </a:pPr>
            <a:r>
              <a:rPr lang="de-AT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Was greifen wir bei der nächsten Vernetzungskonferenz auf?</a:t>
            </a:r>
          </a:p>
          <a:p>
            <a:pPr marL="285750" indent="-285750">
              <a:spcAft>
                <a:spcPts val="600"/>
              </a:spcAft>
              <a:buClr>
                <a:srgbClr val="E6320F"/>
              </a:buClr>
              <a:buFont typeface="Arial" panose="020B0604020202020204" pitchFamily="34" charset="0"/>
              <a:buChar char="•"/>
            </a:pPr>
            <a:r>
              <a:rPr lang="de-AT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Evaluierung 2024/25</a:t>
            </a:r>
          </a:p>
          <a:p>
            <a:pPr marL="285750" indent="-285750">
              <a:spcAft>
                <a:spcPts val="600"/>
              </a:spcAft>
              <a:buClr>
                <a:srgbClr val="E6320F"/>
              </a:buClr>
              <a:buFont typeface="Arial" panose="020B0604020202020204" pitchFamily="34" charset="0"/>
              <a:buChar char="•"/>
            </a:pPr>
            <a:r>
              <a:rPr lang="de-AT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Neuauflage der Strategie mit Zeithorizont 2035?</a:t>
            </a:r>
          </a:p>
          <a:p>
            <a:pPr marL="285750" indent="-285750">
              <a:spcAft>
                <a:spcPts val="600"/>
              </a:spcAft>
              <a:buClr>
                <a:srgbClr val="E6320F"/>
              </a:buClr>
              <a:buFont typeface="Arial" panose="020B0604020202020204" pitchFamily="34" charset="0"/>
              <a:buChar char="•"/>
            </a:pPr>
            <a:r>
              <a:rPr lang="de-AT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Überarbeitung der quantitativen Ziele erforderlich?</a:t>
            </a:r>
          </a:p>
          <a:p>
            <a:pPr marL="285750" indent="-285750">
              <a:spcAft>
                <a:spcPts val="600"/>
              </a:spcAft>
              <a:buClr>
                <a:srgbClr val="E6320F"/>
              </a:buClr>
              <a:buFont typeface="Arial" panose="020B0604020202020204" pitchFamily="34" charset="0"/>
              <a:buChar char="•"/>
            </a:pPr>
            <a:r>
              <a:rPr lang="de-AT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...</a:t>
            </a:r>
            <a:endParaRPr lang="de-A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Bild 3" descr="Soziale Dimension" title="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0723" y="163215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Bild 3" descr="FH Oberösterreich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8219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9999" y="1747764"/>
            <a:ext cx="5389200" cy="1062000"/>
          </a:xfrm>
        </p:spPr>
        <p:txBody>
          <a:bodyPr/>
          <a:lstStyle/>
          <a:p>
            <a:r>
              <a:rPr lang="de-AT" b="1" dirty="0" smtClean="0"/>
              <a:t>Danke für Ihre </a:t>
            </a:r>
            <a:br>
              <a:rPr lang="de-AT" b="1" dirty="0" smtClean="0"/>
            </a:br>
            <a:r>
              <a:rPr lang="de-AT" b="1" dirty="0" smtClean="0"/>
              <a:t>Aufmerksamkeit!</a:t>
            </a:r>
            <a:endParaRPr lang="de-DE" b="1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Abt. IV/13, BMBWF</a:t>
            </a:r>
          </a:p>
          <a:p>
            <a:r>
              <a:rPr lang="de-DE" dirty="0" smtClean="0">
                <a:hlinkClick r:id="rId3"/>
              </a:rPr>
              <a:t>Maria.keplinger@bmbwf.gv.at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" name="Bild 3" descr="Soziale Dimension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11053" y="1306215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ild 3" descr="FH Oberösterreich" title="Logo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92481"/>
            <a:ext cx="7978525" cy="438912"/>
          </a:xfrm>
        </p:spPr>
        <p:txBody>
          <a:bodyPr/>
          <a:lstStyle/>
          <a:p>
            <a:r>
              <a:rPr lang="de-AT" dirty="0" smtClean="0"/>
              <a:t>Überblick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231393"/>
            <a:ext cx="7978775" cy="3376607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Umsetzungsprozess </a:t>
            </a:r>
            <a:r>
              <a:rPr lang="de-DE" dirty="0">
                <a:solidFill>
                  <a:srgbClr val="FF0000"/>
                </a:solidFill>
              </a:rPr>
              <a:t>an den Hochschulen</a:t>
            </a:r>
          </a:p>
          <a:p>
            <a:r>
              <a:rPr lang="de-DE" dirty="0" smtClean="0"/>
              <a:t>Zieldimension I: Integrativerer Zugang</a:t>
            </a:r>
          </a:p>
          <a:p>
            <a:r>
              <a:rPr lang="de-DE" dirty="0" smtClean="0"/>
              <a:t>Zieldimension II: Abbruch verhindern, Studienerfolg verbessern</a:t>
            </a:r>
          </a:p>
          <a:p>
            <a:r>
              <a:rPr lang="de-DE" dirty="0" smtClean="0"/>
              <a:t>Zieldimension III: Rahmenbedingungen und hochschulpolitische Steuerung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Quantitative Zielerreichung</a:t>
            </a:r>
          </a:p>
          <a:p>
            <a:r>
              <a:rPr lang="de-DE" dirty="0" smtClean="0"/>
              <a:t>Ergebnisse der Zwischenevaluierung zusammengefasst</a:t>
            </a:r>
          </a:p>
          <a:p>
            <a:r>
              <a:rPr lang="de-DE" dirty="0" smtClean="0"/>
              <a:t>Next </a:t>
            </a:r>
            <a:r>
              <a:rPr lang="de-DE" dirty="0" err="1" smtClean="0"/>
              <a:t>steps</a:t>
            </a:r>
            <a:r>
              <a:rPr lang="de-DE" dirty="0"/>
              <a:t> </a:t>
            </a:r>
            <a:r>
              <a:rPr lang="de-DE" dirty="0" smtClean="0"/>
              <a:t>im nationalen und internationalen Kontext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5" name="Bild 3" descr="Soziale Dimension" title="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73724" y="1049141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Bild 3" descr="FH Oberösterreich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40001" y="792481"/>
            <a:ext cx="7978525" cy="554540"/>
          </a:xfrm>
        </p:spPr>
        <p:txBody>
          <a:bodyPr/>
          <a:lstStyle/>
          <a:p>
            <a:r>
              <a:rPr lang="de-AT" dirty="0" smtClean="0"/>
              <a:t>Strategische Umsetzung an den Hochschulen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2" name="Bildplatzhalter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62" y="1759431"/>
            <a:ext cx="2509377" cy="2564789"/>
          </a:xfrm>
        </p:spPr>
      </p:pic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2693039" y="1347021"/>
            <a:ext cx="6205019" cy="34432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AT" sz="1600" b="1" dirty="0" smtClean="0"/>
              <a:t>Strategische Verankerung</a:t>
            </a:r>
          </a:p>
          <a:p>
            <a:pPr lvl="1">
              <a:spcAft>
                <a:spcPts val="0"/>
              </a:spcAft>
            </a:pPr>
            <a:r>
              <a:rPr lang="de-AT" sz="1400" dirty="0" smtClean="0"/>
              <a:t>SD fast durchgehend an HS verankert, „bildet Rahmen“ (siehe Grafik)</a:t>
            </a:r>
          </a:p>
          <a:p>
            <a:pPr>
              <a:spcAft>
                <a:spcPts val="0"/>
              </a:spcAft>
            </a:pPr>
            <a:r>
              <a:rPr lang="de-AT" sz="1600" b="1" dirty="0" smtClean="0"/>
              <a:t>Innerhochschulische Umsetzung</a:t>
            </a:r>
          </a:p>
          <a:p>
            <a:pPr lvl="1">
              <a:spcAft>
                <a:spcPts val="0"/>
              </a:spcAft>
            </a:pPr>
            <a:r>
              <a:rPr lang="de-AT" sz="1400" dirty="0" smtClean="0"/>
              <a:t>Serviceeinheiten (z.B. Diversitätsmanagement) spielen zentrale Rolle</a:t>
            </a:r>
          </a:p>
          <a:p>
            <a:pPr lvl="1">
              <a:spcAft>
                <a:spcPts val="0"/>
              </a:spcAft>
            </a:pPr>
            <a:r>
              <a:rPr lang="de-AT" sz="1400" dirty="0" smtClean="0"/>
              <a:t>Herausforderung: Mainstreaming an gesamter HS</a:t>
            </a:r>
          </a:p>
          <a:p>
            <a:pPr lvl="1">
              <a:spcAft>
                <a:spcPts val="0"/>
              </a:spcAft>
            </a:pPr>
            <a:r>
              <a:rPr lang="de-AT" sz="1400" dirty="0" smtClean="0"/>
              <a:t>Zusammenspiel aus </a:t>
            </a:r>
            <a:r>
              <a:rPr lang="de-AT" sz="1400" dirty="0" err="1" smtClean="0"/>
              <a:t>bottom-up</a:t>
            </a:r>
            <a:r>
              <a:rPr lang="de-AT" sz="1400" dirty="0" smtClean="0"/>
              <a:t> und top-down erforderlich</a:t>
            </a:r>
          </a:p>
          <a:p>
            <a:pPr>
              <a:spcAft>
                <a:spcPts val="0"/>
              </a:spcAft>
            </a:pPr>
            <a:r>
              <a:rPr lang="de-AT" sz="1600" b="1" dirty="0" smtClean="0"/>
              <a:t>Awareness</a:t>
            </a:r>
          </a:p>
          <a:p>
            <a:pPr lvl="1">
              <a:spcAft>
                <a:spcPts val="0"/>
              </a:spcAft>
            </a:pPr>
            <a:r>
              <a:rPr lang="de-AT" sz="1400" dirty="0" smtClean="0"/>
              <a:t>Awareness-Förderung (fast) an allen HS, jedoch kaum verpflichtend</a:t>
            </a:r>
          </a:p>
          <a:p>
            <a:pPr>
              <a:spcAft>
                <a:spcPts val="0"/>
              </a:spcAft>
            </a:pPr>
            <a:r>
              <a:rPr lang="de-AT" sz="1600" b="1" dirty="0" smtClean="0"/>
              <a:t>Schwerpunkte</a:t>
            </a:r>
          </a:p>
          <a:p>
            <a:pPr lvl="1">
              <a:spcAft>
                <a:spcPts val="0"/>
              </a:spcAft>
            </a:pPr>
            <a:r>
              <a:rPr lang="de-AT" sz="1400" dirty="0" smtClean="0"/>
              <a:t>Mehrheit der Maßnahmen in AL 1 (Info) und AL 5 (Studienorganisation &amp; Lehre), jedoch große Unterschiede nach HS-Typ</a:t>
            </a:r>
          </a:p>
        </p:txBody>
      </p:sp>
      <p:pic>
        <p:nvPicPr>
          <p:cNvPr id="8" name="Bild 3" descr="Soziale Dimension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5293" y="155484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Bild 3" descr="FH Oberösterreich" title="Logo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415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Zieldimension I: Integrativerer Zugang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256033" y="1630800"/>
            <a:ext cx="3560064" cy="29772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AT" sz="1400" b="1" dirty="0" smtClean="0"/>
              <a:t>Ergebnisse</a:t>
            </a:r>
          </a:p>
          <a:p>
            <a:pPr>
              <a:spcAft>
                <a:spcPts val="0"/>
              </a:spcAft>
            </a:pPr>
            <a:r>
              <a:rPr lang="de-AT" sz="1400" dirty="0" smtClean="0"/>
              <a:t>Ausbau von studentischer Peer-Beratung, Mentoring-Programmen</a:t>
            </a:r>
          </a:p>
          <a:p>
            <a:pPr>
              <a:spcAft>
                <a:spcPts val="0"/>
              </a:spcAft>
            </a:pPr>
            <a:r>
              <a:rPr lang="de-AT" sz="1400" dirty="0" smtClean="0"/>
              <a:t>Verlagerung der Angebote in virtuellen Raum, jedoch zu wenig Vernetzung der einzelnen Plattformen</a:t>
            </a:r>
          </a:p>
          <a:p>
            <a:pPr>
              <a:spcAft>
                <a:spcPts val="0"/>
              </a:spcAft>
            </a:pPr>
            <a:r>
              <a:rPr lang="de-AT" sz="1400" dirty="0"/>
              <a:t>Reform der Weiterbildung </a:t>
            </a:r>
            <a:r>
              <a:rPr lang="de-AT" sz="1400" dirty="0" smtClean="0"/>
              <a:t>auch Vorstoß im alternativen HS-Zugang, Validierung im Anlaufen (Vertrauen…)</a:t>
            </a:r>
            <a:endParaRPr lang="de-AT" sz="1400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6"/>
          </p:nvPr>
        </p:nvSpPr>
        <p:spPr>
          <a:xfrm>
            <a:off x="3816097" y="1630800"/>
            <a:ext cx="5241764" cy="29772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AT" b="1" dirty="0" smtClean="0"/>
              <a:t>Empfehlungen</a:t>
            </a:r>
          </a:p>
          <a:p>
            <a:pPr>
              <a:spcAft>
                <a:spcPts val="0"/>
              </a:spcAft>
            </a:pPr>
            <a:r>
              <a:rPr lang="de-AT" sz="1600" dirty="0" err="1" smtClean="0"/>
              <a:t>Outreach</a:t>
            </a:r>
            <a:r>
              <a:rPr lang="de-AT" sz="1600" dirty="0" smtClean="0"/>
              <a:t> ausbauen, zielgruppenspezifischer ausrichten, Wirkungen evaluieren</a:t>
            </a:r>
          </a:p>
          <a:p>
            <a:pPr>
              <a:spcAft>
                <a:spcPts val="0"/>
              </a:spcAft>
            </a:pPr>
            <a:r>
              <a:rPr lang="de-AT" sz="1600" dirty="0" smtClean="0"/>
              <a:t>Bildungskette stärker verzahnen (BMBWF-seitig getragen und gesteuert)</a:t>
            </a:r>
          </a:p>
          <a:p>
            <a:pPr>
              <a:spcAft>
                <a:spcPts val="0"/>
              </a:spcAft>
            </a:pPr>
            <a:r>
              <a:rPr lang="de-AT" sz="1600" dirty="0" smtClean="0"/>
              <a:t>Neuausrichtung, Anpassung von Studienangeboten, um neue Zielgruppen zu gewinnen </a:t>
            </a:r>
          </a:p>
          <a:p>
            <a:pPr>
              <a:spcAft>
                <a:spcPts val="0"/>
              </a:spcAft>
            </a:pPr>
            <a:r>
              <a:rPr lang="de-AT" sz="1600" dirty="0" smtClean="0"/>
              <a:t>Überarbeitung/Vereinheitlichung der Studienberechtigungsprüfung</a:t>
            </a:r>
          </a:p>
          <a:p>
            <a:pPr marL="0" indent="0">
              <a:spcAft>
                <a:spcPts val="0"/>
              </a:spcAft>
              <a:buNone/>
            </a:pPr>
            <a:endParaRPr lang="de-AT" sz="1600" b="1" dirty="0" smtClean="0"/>
          </a:p>
        </p:txBody>
      </p:sp>
      <p:pic>
        <p:nvPicPr>
          <p:cNvPr id="7" name="Bild 3" descr="Soziale Dimension" title="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0723" y="163215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d 3" descr="FH Oberösterreich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262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Zieldimension II: Abbruch verhindern, Studienerfolg verbessern</a:t>
            </a:r>
            <a:br>
              <a:rPr lang="de-AT" dirty="0"/>
            </a:b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451105" y="1630800"/>
            <a:ext cx="3267456" cy="29772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AT" sz="1400" b="1" dirty="0" smtClean="0"/>
              <a:t>Ergebnisse</a:t>
            </a:r>
          </a:p>
          <a:p>
            <a:pPr>
              <a:spcAft>
                <a:spcPts val="0"/>
              </a:spcAft>
            </a:pPr>
            <a:r>
              <a:rPr lang="de-AT" sz="1400" dirty="0" smtClean="0"/>
              <a:t>Studieneingangsphase für HS fordernd: heterogenes Vorwissen</a:t>
            </a:r>
            <a:endParaRPr lang="de-AT" sz="1400" dirty="0"/>
          </a:p>
          <a:p>
            <a:pPr>
              <a:spcAft>
                <a:spcPts val="0"/>
              </a:spcAft>
            </a:pPr>
            <a:r>
              <a:rPr lang="de-AT" sz="1400" dirty="0" smtClean="0">
                <a:sym typeface="Wingdings" panose="05000000000000000000" pitchFamily="2" charset="2"/>
              </a:rPr>
              <a:t> wenig Querschnittsmaterien und kaum überfachliche Skills in Curricula</a:t>
            </a:r>
          </a:p>
          <a:p>
            <a:pPr>
              <a:spcAft>
                <a:spcPts val="0"/>
              </a:spcAft>
            </a:pPr>
            <a:r>
              <a:rPr lang="de-AT" sz="1400" dirty="0" smtClean="0">
                <a:sym typeface="Wingdings" panose="05000000000000000000" pitchFamily="2" charset="2"/>
              </a:rPr>
              <a:t>Learning Analytics nur an großen HS; </a:t>
            </a:r>
            <a:r>
              <a:rPr lang="de-AT" sz="1400" dirty="0" err="1" smtClean="0">
                <a:sym typeface="Wingdings" panose="05000000000000000000" pitchFamily="2" charset="2"/>
              </a:rPr>
              <a:t>Nudging</a:t>
            </a:r>
            <a:r>
              <a:rPr lang="de-AT" sz="1400" dirty="0" smtClean="0">
                <a:sym typeface="Wingdings" panose="05000000000000000000" pitchFamily="2" charset="2"/>
              </a:rPr>
              <a:t> beschränkt sich meist auf Erinnerungsmails/Dashboard-Meldungen  wenig studierendenzentriert</a:t>
            </a:r>
            <a:endParaRPr lang="de-AT" sz="1400" dirty="0" smtClean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6"/>
          </p:nvPr>
        </p:nvSpPr>
        <p:spPr>
          <a:xfrm>
            <a:off x="4028662" y="1630800"/>
            <a:ext cx="5029200" cy="29772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AT" b="1" dirty="0" smtClean="0"/>
              <a:t>Empfehlungen</a:t>
            </a:r>
          </a:p>
          <a:p>
            <a:pPr>
              <a:spcAft>
                <a:spcPts val="0"/>
              </a:spcAft>
            </a:pPr>
            <a:r>
              <a:rPr lang="de-AT" sz="1600" dirty="0" smtClean="0"/>
              <a:t>Stärkung der soz. und </a:t>
            </a:r>
            <a:r>
              <a:rPr lang="de-AT" sz="1600" dirty="0" err="1" smtClean="0"/>
              <a:t>akadem</a:t>
            </a:r>
            <a:r>
              <a:rPr lang="de-AT" sz="1600" dirty="0" smtClean="0"/>
              <a:t>. Integration</a:t>
            </a:r>
          </a:p>
          <a:p>
            <a:pPr>
              <a:spcAft>
                <a:spcPts val="0"/>
              </a:spcAft>
            </a:pPr>
            <a:r>
              <a:rPr lang="de-AT" sz="1600" dirty="0" smtClean="0"/>
              <a:t>Ausbau d. psycholog. Studierendenberatung</a:t>
            </a:r>
          </a:p>
          <a:p>
            <a:pPr>
              <a:spcAft>
                <a:spcPts val="0"/>
              </a:spcAft>
            </a:pPr>
            <a:r>
              <a:rPr lang="de-AT" sz="1600" dirty="0" err="1" smtClean="0"/>
              <a:t>Berufsbegl</a:t>
            </a:r>
            <a:r>
              <a:rPr lang="de-AT" sz="1600" dirty="0" smtClean="0"/>
              <a:t>. Maßnahmen in allen HS-Sektoren</a:t>
            </a:r>
          </a:p>
          <a:p>
            <a:pPr>
              <a:spcAft>
                <a:spcPts val="0"/>
              </a:spcAft>
            </a:pPr>
            <a:r>
              <a:rPr lang="de-AT" sz="1600" dirty="0" smtClean="0"/>
              <a:t>Diversitätstraining: mehr Verbindlichkeit + Attraktivität</a:t>
            </a:r>
          </a:p>
          <a:p>
            <a:pPr>
              <a:spcAft>
                <a:spcPts val="0"/>
              </a:spcAft>
            </a:pPr>
            <a:r>
              <a:rPr lang="de-AT" sz="1600" dirty="0" err="1" smtClean="0"/>
              <a:t>Eval</a:t>
            </a:r>
            <a:r>
              <a:rPr lang="de-AT" sz="1600" dirty="0" smtClean="0"/>
              <a:t>. der Aufnahmeverfahren in weiteren HS-Sektoren</a:t>
            </a:r>
          </a:p>
          <a:p>
            <a:pPr>
              <a:spcAft>
                <a:spcPts val="0"/>
              </a:spcAft>
            </a:pPr>
            <a:r>
              <a:rPr lang="de-AT" sz="1600" dirty="0" smtClean="0"/>
              <a:t>Gezielter Ausbau des HS-übergreifenden Austauschs (BMBWF-seitig angeregte thematische Netzwerke)</a:t>
            </a:r>
          </a:p>
          <a:p>
            <a:pPr>
              <a:spcAft>
                <a:spcPts val="0"/>
              </a:spcAft>
            </a:pPr>
            <a:r>
              <a:rPr lang="de-AT" sz="1600" dirty="0" smtClean="0"/>
              <a:t>Überarbeitung des </a:t>
            </a:r>
            <a:r>
              <a:rPr lang="de-AT" sz="1600" dirty="0" err="1" smtClean="0"/>
              <a:t>Selbsterhalterstipendiums</a:t>
            </a:r>
            <a:r>
              <a:rPr lang="de-AT" sz="1600" dirty="0" smtClean="0"/>
              <a:t> </a:t>
            </a:r>
            <a:r>
              <a:rPr lang="de-AT" sz="1600" dirty="0" smtClean="0">
                <a:sym typeface="Wingdings" panose="05000000000000000000" pitchFamily="2" charset="2"/>
              </a:rPr>
              <a:t> Quant. Ziel Nr. 8)</a:t>
            </a:r>
            <a:endParaRPr lang="de-AT" sz="1600" dirty="0" smtClean="0"/>
          </a:p>
        </p:txBody>
      </p:sp>
      <p:pic>
        <p:nvPicPr>
          <p:cNvPr id="7" name="Bild 3" descr="Soziale Dimension" title="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30993" y="263618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d 3" descr="FH Oberösterreich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979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Zieldimension </a:t>
            </a:r>
            <a:r>
              <a:rPr lang="de-AT" dirty="0" smtClean="0"/>
              <a:t>III</a:t>
            </a:r>
            <a:r>
              <a:rPr lang="de-AT" dirty="0"/>
              <a:t>: Rahmenbedingungen und 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>hochschulpolitische </a:t>
            </a:r>
            <a:r>
              <a:rPr lang="de-AT" dirty="0"/>
              <a:t>Steuerung</a:t>
            </a:r>
            <a:br>
              <a:rPr lang="de-AT" dirty="0"/>
            </a:b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540000" y="2013077"/>
            <a:ext cx="3824736" cy="29772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AT" sz="1400" b="1" dirty="0" smtClean="0"/>
              <a:t>Ergebnisse</a:t>
            </a:r>
          </a:p>
          <a:p>
            <a:pPr>
              <a:spcAft>
                <a:spcPts val="0"/>
              </a:spcAft>
            </a:pPr>
            <a:r>
              <a:rPr lang="de-AT" sz="1400" dirty="0" err="1" smtClean="0"/>
              <a:t>Commitment</a:t>
            </a:r>
            <a:r>
              <a:rPr lang="de-AT" sz="1400" dirty="0" smtClean="0"/>
              <a:t> von Rektorat/HS-Leitung essenziell</a:t>
            </a:r>
          </a:p>
          <a:p>
            <a:pPr>
              <a:spcAft>
                <a:spcPts val="0"/>
              </a:spcAft>
            </a:pPr>
            <a:r>
              <a:rPr lang="de-AT" sz="1400" dirty="0" err="1" smtClean="0"/>
              <a:t>Budgeteinbehalt</a:t>
            </a:r>
            <a:r>
              <a:rPr lang="de-AT" sz="1400" dirty="0" smtClean="0"/>
              <a:t> „förderlich“ für Verbindlichkeit, </a:t>
            </a:r>
            <a:r>
              <a:rPr lang="de-AT" sz="1400" dirty="0" err="1" smtClean="0"/>
              <a:t>jed</a:t>
            </a:r>
            <a:r>
              <a:rPr lang="de-AT" sz="1400" dirty="0" smtClean="0"/>
              <a:t>.</a:t>
            </a:r>
            <a:r>
              <a:rPr lang="de-AT" sz="1400" dirty="0"/>
              <a:t> </a:t>
            </a:r>
            <a:r>
              <a:rPr lang="de-AT" sz="1400" dirty="0" err="1" smtClean="0"/>
              <a:t>tw</a:t>
            </a:r>
            <a:r>
              <a:rPr lang="de-AT" sz="1400" dirty="0"/>
              <a:t>. kritisch („überschießend“) </a:t>
            </a:r>
            <a:r>
              <a:rPr lang="de-AT" sz="1400" dirty="0" smtClean="0"/>
              <a:t>betrachtet</a:t>
            </a:r>
          </a:p>
          <a:p>
            <a:pPr>
              <a:spcAft>
                <a:spcPts val="0"/>
              </a:spcAft>
            </a:pPr>
            <a:r>
              <a:rPr lang="de-AT" sz="1400" dirty="0" smtClean="0"/>
              <a:t>Förderung/Anschubfinanzierung gefordert</a:t>
            </a:r>
          </a:p>
          <a:p>
            <a:pPr>
              <a:spcAft>
                <a:spcPts val="0"/>
              </a:spcAft>
            </a:pPr>
            <a:r>
              <a:rPr lang="de-AT" sz="1400" dirty="0" smtClean="0"/>
              <a:t>Systemisches Monitoring für kleinere HS oft herausfordernd </a:t>
            </a:r>
            <a:r>
              <a:rPr lang="de-AT" sz="1400" dirty="0" smtClean="0">
                <a:sym typeface="Wingdings" panose="05000000000000000000" pitchFamily="2" charset="2"/>
              </a:rPr>
              <a:t> SOLA-Ergebnisse als nützlich bewertet, </a:t>
            </a:r>
            <a:r>
              <a:rPr lang="de-AT" sz="1400" dirty="0" err="1" smtClean="0">
                <a:sym typeface="Wingdings" panose="05000000000000000000" pitchFamily="2" charset="2"/>
              </a:rPr>
              <a:t>jed</a:t>
            </a:r>
            <a:r>
              <a:rPr lang="de-AT" sz="1400" dirty="0" smtClean="0">
                <a:sym typeface="Wingdings" panose="05000000000000000000" pitchFamily="2" charset="2"/>
              </a:rPr>
              <a:t>. Auswertungsmöglichkeiten oft nicht bekannt</a:t>
            </a:r>
            <a:endParaRPr lang="de-AT" sz="1400" dirty="0" smtClean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6"/>
          </p:nvPr>
        </p:nvSpPr>
        <p:spPr>
          <a:xfrm>
            <a:off x="5400261" y="1915934"/>
            <a:ext cx="3657600" cy="29772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AT" b="1" dirty="0" smtClean="0"/>
              <a:t>Empfehlung</a:t>
            </a:r>
          </a:p>
          <a:p>
            <a:pPr>
              <a:spcAft>
                <a:spcPts val="0"/>
              </a:spcAft>
            </a:pPr>
            <a:r>
              <a:rPr lang="de-AT" sz="1600" dirty="0" smtClean="0"/>
              <a:t>Neue Strukturierung bei Neuauflage der Strategie ab 2025: vor allem Reduktion bzw. „Zusammenziehen“ von Aktionslinien</a:t>
            </a:r>
          </a:p>
        </p:txBody>
      </p:sp>
      <p:pic>
        <p:nvPicPr>
          <p:cNvPr id="7" name="Bild 3" descr="Soziale Dimension" title="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29061" y="3831754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d 3" descr="FH Oberösterreich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2634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Quantitative Zielerreichung</a:t>
            </a:r>
            <a:br>
              <a:rPr lang="de-AT" dirty="0"/>
            </a:b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820229" cy="2977200"/>
          </a:xfrm>
        </p:spPr>
        <p:txBody>
          <a:bodyPr/>
          <a:lstStyle/>
          <a:p>
            <a:r>
              <a:rPr lang="de-AT" dirty="0" smtClean="0"/>
              <a:t>Indikatoren auf Systemebene, vor allem Hochschulzugang</a:t>
            </a:r>
          </a:p>
          <a:p>
            <a:r>
              <a:rPr lang="de-AT" dirty="0" smtClean="0"/>
              <a:t>Zielerreichung bis 2025 für fast alle Indikatoren sehr unwahrscheinlich, zurückzuführen auf:</a:t>
            </a:r>
          </a:p>
          <a:p>
            <a:pPr lvl="1"/>
            <a:r>
              <a:rPr lang="de-AT" dirty="0" smtClean="0"/>
              <a:t>Geringen Beobachtungszeitraum</a:t>
            </a:r>
          </a:p>
          <a:p>
            <a:pPr lvl="1"/>
            <a:r>
              <a:rPr lang="de-AT" dirty="0" smtClean="0"/>
              <a:t>Auswirkungen der </a:t>
            </a:r>
            <a:r>
              <a:rPr lang="de-AT" dirty="0" err="1" smtClean="0"/>
              <a:t>Covid</a:t>
            </a:r>
            <a:r>
              <a:rPr lang="de-AT" dirty="0" smtClean="0"/>
              <a:t>-Pandemie</a:t>
            </a:r>
          </a:p>
          <a:p>
            <a:pPr lvl="1"/>
            <a:r>
              <a:rPr lang="de-AT" dirty="0" smtClean="0"/>
              <a:t>Vorgelagerte Bildungskette</a:t>
            </a:r>
          </a:p>
          <a:p>
            <a:pPr lvl="1"/>
            <a:r>
              <a:rPr lang="de-AT" dirty="0" smtClean="0"/>
              <a:t>Reichweite, Effizienz und Effektivität der Maßnahmen</a:t>
            </a:r>
            <a:endParaRPr lang="de-AT" dirty="0"/>
          </a:p>
        </p:txBody>
      </p:sp>
      <p:pic>
        <p:nvPicPr>
          <p:cNvPr id="6" name="Bild 3" descr="Soziale Dimension" title="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0723" y="163215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Bild 3" descr="FH Oberösterreich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7029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217034"/>
            <a:ext cx="7978525" cy="438912"/>
          </a:xfrm>
        </p:spPr>
        <p:txBody>
          <a:bodyPr/>
          <a:lstStyle/>
          <a:p>
            <a:r>
              <a:rPr lang="de-DE" dirty="0"/>
              <a:t>Ergebnisse der Zwischenevaluierung </a:t>
            </a:r>
            <a:r>
              <a:rPr lang="de-DE" dirty="0" smtClean="0"/>
              <a:t>zusammengefasst: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851661"/>
            <a:ext cx="7978775" cy="2720340"/>
          </a:xfrm>
        </p:spPr>
        <p:txBody>
          <a:bodyPr/>
          <a:lstStyle/>
          <a:p>
            <a:r>
              <a:rPr lang="de-AT" sz="2000" dirty="0"/>
              <a:t>Weiterentwicklung in (fast) allen </a:t>
            </a:r>
            <a:r>
              <a:rPr lang="de-AT" sz="2000" dirty="0" smtClean="0"/>
              <a:t>Maßnahmen-Bereichen (z.B</a:t>
            </a:r>
            <a:r>
              <a:rPr lang="de-AT" sz="2000" dirty="0"/>
              <a:t>. Ausbau von Peer-Mentoring, Schulkooperationen, etc</a:t>
            </a:r>
            <a:r>
              <a:rPr lang="de-AT" sz="2000" dirty="0" smtClean="0"/>
              <a:t>.)</a:t>
            </a:r>
          </a:p>
          <a:p>
            <a:r>
              <a:rPr lang="de-AT" sz="2000" dirty="0" smtClean="0"/>
              <a:t>Bereich </a:t>
            </a:r>
            <a:r>
              <a:rPr lang="de-AT" sz="2000" dirty="0"/>
              <a:t>Digitalisierung der Angebote </a:t>
            </a:r>
            <a:r>
              <a:rPr lang="de-AT" sz="2000" dirty="0">
                <a:sym typeface="Wingdings" panose="05000000000000000000" pitchFamily="2" charset="2"/>
              </a:rPr>
              <a:t> </a:t>
            </a:r>
            <a:r>
              <a:rPr lang="de-AT" sz="2000" dirty="0" err="1" smtClean="0">
                <a:sym typeface="Wingdings" panose="05000000000000000000" pitchFamily="2" charset="2"/>
              </a:rPr>
              <a:t>Covid</a:t>
            </a:r>
            <a:r>
              <a:rPr lang="de-AT" sz="2000" dirty="0" smtClean="0">
                <a:sym typeface="Wingdings" panose="05000000000000000000" pitchFamily="2" charset="2"/>
              </a:rPr>
              <a:t>-Pandemie getrieben</a:t>
            </a:r>
          </a:p>
          <a:p>
            <a:r>
              <a:rPr lang="de-AT" sz="2000" dirty="0"/>
              <a:t>Keine große systemische </a:t>
            </a:r>
            <a:r>
              <a:rPr lang="de-AT" sz="2000" dirty="0" smtClean="0"/>
              <a:t>Veränderung eingeleitet bzw. beobachtbar (quantitative Zielerreichung</a:t>
            </a:r>
          </a:p>
          <a:p>
            <a:r>
              <a:rPr lang="de-AT" sz="2000" dirty="0">
                <a:sym typeface="Wingdings" panose="05000000000000000000" pitchFamily="2" charset="2"/>
              </a:rPr>
              <a:t>Vielzahl an </a:t>
            </a:r>
            <a:r>
              <a:rPr lang="de-AT" sz="2000" dirty="0" smtClean="0">
                <a:sym typeface="Wingdings" panose="05000000000000000000" pitchFamily="2" charset="2"/>
              </a:rPr>
              <a:t>Empfehlungen</a:t>
            </a:r>
            <a:endParaRPr lang="de-DE" sz="20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5" name="Bild 3" descr="Soziale Dimension" title="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0723" y="163215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Bild 3" descr="FH Oberösterreich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880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Next </a:t>
            </a:r>
            <a:r>
              <a:rPr lang="de-AT" dirty="0" err="1" smtClean="0"/>
              <a:t>steps</a:t>
            </a:r>
            <a:r>
              <a:rPr lang="de-AT" dirty="0" smtClean="0"/>
              <a:t> im nationalen und internationalen Kontext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540001" y="1804416"/>
            <a:ext cx="2276086" cy="1645920"/>
          </a:xfrm>
        </p:spPr>
        <p:txBody>
          <a:bodyPr/>
          <a:lstStyle/>
          <a:p>
            <a:pPr algn="r">
              <a:spcAft>
                <a:spcPts val="0"/>
              </a:spcAft>
            </a:pPr>
            <a:r>
              <a:rPr lang="de-AT" b="1" dirty="0" smtClean="0"/>
              <a:t>Nationale Steuerung</a:t>
            </a:r>
          </a:p>
          <a:p>
            <a:pPr lvl="1" algn="r">
              <a:spcAft>
                <a:spcPts val="0"/>
              </a:spcAft>
            </a:pPr>
            <a:r>
              <a:rPr lang="de-AT" dirty="0" smtClean="0"/>
              <a:t>HOP</a:t>
            </a:r>
          </a:p>
          <a:p>
            <a:pPr lvl="1" algn="r">
              <a:spcAft>
                <a:spcPts val="0"/>
              </a:spcAft>
            </a:pPr>
            <a:r>
              <a:rPr lang="de-AT" dirty="0" err="1" smtClean="0"/>
              <a:t>Guep</a:t>
            </a:r>
            <a:endParaRPr lang="de-AT" dirty="0" smtClean="0"/>
          </a:p>
          <a:p>
            <a:pPr lvl="1" algn="r">
              <a:spcAft>
                <a:spcPts val="0"/>
              </a:spcAft>
            </a:pPr>
            <a:r>
              <a:rPr lang="de-AT" dirty="0" smtClean="0"/>
              <a:t>FH-Entwicklungsplan</a:t>
            </a:r>
          </a:p>
          <a:p>
            <a:pPr lvl="1" algn="r">
              <a:spcAft>
                <a:spcPts val="0"/>
              </a:spcAft>
            </a:pPr>
            <a:r>
              <a:rPr lang="de-AT" dirty="0" smtClean="0"/>
              <a:t>HMIS</a:t>
            </a:r>
          </a:p>
          <a:p>
            <a:pPr lvl="1">
              <a:spcAft>
                <a:spcPts val="0"/>
              </a:spcAft>
            </a:pPr>
            <a:r>
              <a:rPr lang="de-AT" sz="1600" dirty="0" smtClean="0"/>
              <a:t>...</a:t>
            </a:r>
            <a:endParaRPr lang="de-AT" sz="1600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6"/>
          </p:nvPr>
        </p:nvSpPr>
        <p:spPr>
          <a:xfrm>
            <a:off x="3524035" y="1804416"/>
            <a:ext cx="5540451" cy="222823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AT" b="1" dirty="0" smtClean="0"/>
              <a:t>Internationaler Kontext (EU, EHR)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Building Bridges</a:t>
            </a:r>
            <a:endParaRPr lang="en-US" dirty="0"/>
          </a:p>
          <a:p>
            <a:pPr lvl="1">
              <a:spcAft>
                <a:spcPts val="0"/>
              </a:spcAft>
            </a:pPr>
            <a:r>
              <a:rPr lang="en-US" dirty="0"/>
              <a:t>European Strategies for Universities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Green </a:t>
            </a:r>
            <a:r>
              <a:rPr lang="en-US" dirty="0"/>
              <a:t>transition and sustainable </a:t>
            </a:r>
            <a:r>
              <a:rPr lang="en-US" dirty="0" smtClean="0"/>
              <a:t>development </a:t>
            </a:r>
            <a:endParaRPr lang="en-US" dirty="0"/>
          </a:p>
          <a:p>
            <a:pPr lvl="1">
              <a:spcAft>
                <a:spcPts val="0"/>
              </a:spcAft>
            </a:pPr>
            <a:r>
              <a:rPr lang="de-AT" dirty="0" smtClean="0"/>
              <a:t>PAGs </a:t>
            </a:r>
            <a:r>
              <a:rPr lang="de-AT" dirty="0" smtClean="0"/>
              <a:t>on </a:t>
            </a:r>
            <a:r>
              <a:rPr lang="de-AT" dirty="0" err="1" smtClean="0"/>
              <a:t>the</a:t>
            </a:r>
            <a:r>
              <a:rPr lang="de-AT" dirty="0" smtClean="0"/>
              <a:t> Social Dimension (10 konkrete Prinzipien, hinterlegt mit Handlungsempfehlungen) </a:t>
            </a:r>
            <a:endParaRPr lang="de-AT" dirty="0"/>
          </a:p>
        </p:txBody>
      </p:sp>
      <p:sp>
        <p:nvSpPr>
          <p:cNvPr id="7" name="Pfeil nach unten 6"/>
          <p:cNvSpPr/>
          <p:nvPr/>
        </p:nvSpPr>
        <p:spPr>
          <a:xfrm>
            <a:off x="2598137" y="4160179"/>
            <a:ext cx="3296450" cy="495122"/>
          </a:xfrm>
          <a:prstGeom prst="downArrow">
            <a:avLst/>
          </a:prstGeom>
          <a:solidFill>
            <a:schemeClr val="bg2"/>
          </a:solidFill>
          <a:ln>
            <a:solidFill>
              <a:srgbClr val="E63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8" name="Bild 3" descr="Soziale Dimension" title="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0723" y="163215"/>
            <a:ext cx="63754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Bild 3" descr="FH Oberösterreich" title="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5802" y="137497"/>
            <a:ext cx="1497330" cy="770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4248433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MBWF-16x9.potx" id="{34D40799-B63E-4001-97F8-94EDBD357E4F}" vid="{F10EDC4D-045D-4063-872F-F10E84C90087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BMBWF-16x9</Template>
  <TotalTime>0</TotalTime>
  <Words>809</Words>
  <Application>Microsoft Office PowerPoint</Application>
  <PresentationFormat>Bildschirmpräsentation (16:9)</PresentationFormat>
  <Paragraphs>123</Paragraphs>
  <Slides>11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Zwischenevaluierung der Nationalen Strategie zur sozialen Dimension  in der Hochschulbildung</vt:lpstr>
      <vt:lpstr>Überblick</vt:lpstr>
      <vt:lpstr>Strategische Umsetzung an den Hochschulen</vt:lpstr>
      <vt:lpstr>Zieldimension I: Integrativerer Zugang</vt:lpstr>
      <vt:lpstr>Zieldimension II: Abbruch verhindern, Studienerfolg verbessern </vt:lpstr>
      <vt:lpstr>Zieldimension III: Rahmenbedingungen und  hochschulpolitische Steuerung </vt:lpstr>
      <vt:lpstr>Quantitative Zielerreichung </vt:lpstr>
      <vt:lpstr>Ergebnisse der Zwischenevaluierung zusammengefasst:</vt:lpstr>
      <vt:lpstr>Next steps im nationalen und internationalen Kontext</vt:lpstr>
      <vt:lpstr>Next steps</vt:lpstr>
      <vt:lpstr>Danke für Ihre  Aufmerksamkeit!</vt:lpstr>
    </vt:vector>
  </TitlesOfParts>
  <Company>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Zwischenevaluierung der Nationalen  Strategie zur sozialen Dimension</dc:title>
  <dc:creator>Wöckinger Anna</dc:creator>
  <cp:lastModifiedBy>Posset Helga</cp:lastModifiedBy>
  <cp:revision>17</cp:revision>
  <cp:lastPrinted>2022-11-15T15:25:09Z</cp:lastPrinted>
  <dcterms:created xsi:type="dcterms:W3CDTF">2022-07-12T13:34:45Z</dcterms:created>
  <dcterms:modified xsi:type="dcterms:W3CDTF">2022-11-16T07:39:12Z</dcterms:modified>
</cp:coreProperties>
</file>